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73" r:id="rId2"/>
    <p:sldId id="422" r:id="rId3"/>
    <p:sldId id="298" r:id="rId4"/>
    <p:sldId id="297" r:id="rId5"/>
    <p:sldId id="307" r:id="rId6"/>
    <p:sldId id="322" r:id="rId7"/>
    <p:sldId id="325" r:id="rId8"/>
    <p:sldId id="326" r:id="rId9"/>
    <p:sldId id="327" r:id="rId10"/>
    <p:sldId id="347" r:id="rId11"/>
    <p:sldId id="348" r:id="rId12"/>
    <p:sldId id="408" r:id="rId13"/>
    <p:sldId id="409" r:id="rId14"/>
    <p:sldId id="410" r:id="rId15"/>
    <p:sldId id="411" r:id="rId16"/>
    <p:sldId id="412" r:id="rId17"/>
    <p:sldId id="413" r:id="rId18"/>
    <p:sldId id="349" r:id="rId19"/>
    <p:sldId id="359" r:id="rId20"/>
    <p:sldId id="360" r:id="rId21"/>
    <p:sldId id="308" r:id="rId22"/>
    <p:sldId id="315" r:id="rId23"/>
    <p:sldId id="320" r:id="rId24"/>
    <p:sldId id="375" r:id="rId25"/>
    <p:sldId id="377" r:id="rId26"/>
    <p:sldId id="378" r:id="rId27"/>
    <p:sldId id="379" r:id="rId28"/>
    <p:sldId id="331" r:id="rId29"/>
    <p:sldId id="332" r:id="rId30"/>
    <p:sldId id="334" r:id="rId31"/>
    <p:sldId id="333" r:id="rId32"/>
    <p:sldId id="420" r:id="rId33"/>
    <p:sldId id="418" r:id="rId34"/>
    <p:sldId id="417" r:id="rId35"/>
    <p:sldId id="421" r:id="rId36"/>
    <p:sldId id="423" r:id="rId37"/>
    <p:sldId id="419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624"/>
  </p:normalViewPr>
  <p:slideViewPr>
    <p:cSldViewPr>
      <p:cViewPr>
        <p:scale>
          <a:sx n="114" d="100"/>
          <a:sy n="114" d="100"/>
        </p:scale>
        <p:origin x="1328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9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.easterbrook@sympatico.ca" userId="d3186bce567b2cc0" providerId="LiveId" clId="{A3ECF14D-54BA-1E47-9864-8F3186C8E930}"/>
    <pc:docChg chg="delSld">
      <pc:chgData name="michael.easterbrook@sympatico.ca" userId="d3186bce567b2cc0" providerId="LiveId" clId="{A3ECF14D-54BA-1E47-9864-8F3186C8E930}" dt="2020-09-23T20:05:19.306" v="0" actId="2696"/>
      <pc:docMkLst>
        <pc:docMk/>
      </pc:docMkLst>
      <pc:sldChg chg="del">
        <pc:chgData name="michael.easterbrook@sympatico.ca" userId="d3186bce567b2cc0" providerId="LiveId" clId="{A3ECF14D-54BA-1E47-9864-8F3186C8E930}" dt="2020-09-23T20:05:19.306" v="0" actId="2696"/>
        <pc:sldMkLst>
          <pc:docMk/>
          <pc:sldMk cId="741139966" sldId="4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BF3DAB3D-1374-A841-8566-D3DC07CC8E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A4988D48-F219-FC48-8399-D176BA6E4EE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B5518DA-3BD8-5D46-AB09-AA8B7BA6667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9" name="Rectangle 5">
            <a:extLst>
              <a:ext uri="{FF2B5EF4-FFF2-40B4-BE49-F238E27FC236}">
                <a16:creationId xmlns:a16="http://schemas.microsoft.com/office/drawing/2014/main" id="{F2AFA423-5342-8D4D-8EA1-0C458E444E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8070" name="Rectangle 6">
            <a:extLst>
              <a:ext uri="{FF2B5EF4-FFF2-40B4-BE49-F238E27FC236}">
                <a16:creationId xmlns:a16="http://schemas.microsoft.com/office/drawing/2014/main" id="{F96C4FCB-7DA1-2448-8153-BBF27102A9B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71" name="Rectangle 7">
            <a:extLst>
              <a:ext uri="{FF2B5EF4-FFF2-40B4-BE49-F238E27FC236}">
                <a16:creationId xmlns:a16="http://schemas.microsoft.com/office/drawing/2014/main" id="{1FDA1560-957F-A341-920E-54AFA12BD0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164FF9A-A595-BA46-83EB-262A4C7F3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96C00AEE-45D9-3444-97D1-6999262DFD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9486E3F-72A2-E746-97FB-1C73382F92FA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A1246071-CF90-B149-840A-C7A0AC8BA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5D7CFFEC-37A6-3648-96A9-C016B99568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813FBC83-B10A-8D4D-962C-E74D3381AE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C73DA0D-09C7-F740-AA8C-78858ABE15D0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FCFC9542-170C-0648-B464-11C47D4926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20EA7F87-AD18-104C-AD07-D606DE3D3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D975F3B9-9998-5A4A-B386-11BAA38E58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9FC8CA5-BF16-234D-8552-531DDD4752F5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6CAFB93F-8FFD-1347-AE32-80D79A64E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0BEF58F8-E9F7-F74C-9548-22A714B39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0F33A2B9-C442-D34B-9A02-2FCD8347A5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322ED76-53FA-434E-A76E-336BFF1E1CE0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C3B034F1-524F-FE4B-97B9-A93F24FAC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B058DC7E-C0AB-7543-B07D-7728C135A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C797360D-94F1-2241-8231-0DD77DA049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A2FEA1C-93B8-0E40-9673-A52E1707A8A6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EC3AD4B1-6B62-2E47-ACE5-2F9C31986E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57F0BAD-1209-5446-A2C9-610CFFAC9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384A3B22-005B-B14E-B031-1CE1638EF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36D05BB-F294-FD4D-8ABD-B56F9B19A391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959A1668-C26B-6F40-9841-DBF6D04CCF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92F6841A-9DF0-B041-B70B-397FBF5AA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165B8D59-EEFC-CA4B-9934-F6B2C789C7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5784E9E-7510-834A-A849-EB3D9285768C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75A4E353-C2A6-8B4C-83A2-132A5A7614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1CE78426-22C4-674A-B566-E67795374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473307E7-2AEE-174C-9A31-F8C8F755B0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ED98195-E97C-C941-9F1A-4D1F5F2B7999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37A9566B-8A2A-CC46-AA27-AC1F5DC99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FC7B12E6-A882-8F41-9E7C-D53A6E6DF8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>
            <a:extLst>
              <a:ext uri="{FF2B5EF4-FFF2-40B4-BE49-F238E27FC236}">
                <a16:creationId xmlns:a16="http://schemas.microsoft.com/office/drawing/2014/main" id="{E3EAC108-44F1-6C4A-A2B8-1C994A5EBC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0" name="Notes Placeholder 2">
            <a:extLst>
              <a:ext uri="{FF2B5EF4-FFF2-40B4-BE49-F238E27FC236}">
                <a16:creationId xmlns:a16="http://schemas.microsoft.com/office/drawing/2014/main" id="{171C2BED-F26D-414D-BE8F-3D0EDA3605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>
            <a:extLst>
              <a:ext uri="{FF2B5EF4-FFF2-40B4-BE49-F238E27FC236}">
                <a16:creationId xmlns:a16="http://schemas.microsoft.com/office/drawing/2014/main" id="{EB2137F4-6785-F949-BEFB-C4B3A00CB3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8" name="Notes Placeholder 2">
            <a:extLst>
              <a:ext uri="{FF2B5EF4-FFF2-40B4-BE49-F238E27FC236}">
                <a16:creationId xmlns:a16="http://schemas.microsoft.com/office/drawing/2014/main" id="{25C4352F-ED9F-EF4F-8445-BBE33C3DD3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>
            <a:extLst>
              <a:ext uri="{FF2B5EF4-FFF2-40B4-BE49-F238E27FC236}">
                <a16:creationId xmlns:a16="http://schemas.microsoft.com/office/drawing/2014/main" id="{E027FB36-AF5E-6E4E-8985-5A642B9FE3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>
            <a:extLst>
              <a:ext uri="{FF2B5EF4-FFF2-40B4-BE49-F238E27FC236}">
                <a16:creationId xmlns:a16="http://schemas.microsoft.com/office/drawing/2014/main" id="{B89C5628-0597-D54D-B060-7E476E24B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9BD6CA13-48C3-7A40-BB09-BF82013338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E7E7CBC-F0D5-8849-ACD3-2A58ADA8A332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BD9C55A-5F29-9C4B-88C2-AC23D08F39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A0FF59A6-5454-8F49-8BEB-D4C7A6771C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>
            <a:extLst>
              <a:ext uri="{FF2B5EF4-FFF2-40B4-BE49-F238E27FC236}">
                <a16:creationId xmlns:a16="http://schemas.microsoft.com/office/drawing/2014/main" id="{339162A3-B5A2-C64F-83FB-F4DA2ED19B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>
            <a:extLst>
              <a:ext uri="{FF2B5EF4-FFF2-40B4-BE49-F238E27FC236}">
                <a16:creationId xmlns:a16="http://schemas.microsoft.com/office/drawing/2014/main" id="{27B8464E-158D-314A-A87C-13A9F293D6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C4C74B13-EED0-3F48-A471-287DACD6B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956962-D4E9-BA4A-9D16-1D00D64A00ED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525AD4E2-2F28-944C-B283-511E70EA34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C6ADB7D9-13E3-744E-AA99-74AB1FBBA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CFE1AAA0-2BFB-8046-93B3-FE26109FBA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AB017B-B810-BA45-AFC8-F736D90D76F9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6E414C31-ACBD-3947-9FF8-93DB93B90A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2DEAED3D-895A-174B-B896-4E51B827F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>
            <a:extLst>
              <a:ext uri="{FF2B5EF4-FFF2-40B4-BE49-F238E27FC236}">
                <a16:creationId xmlns:a16="http://schemas.microsoft.com/office/drawing/2014/main" id="{722F23E5-7AAC-684E-9C86-EEA502C74B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70CB42C-D8A3-C048-A1A4-B607C2AAD31C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8596DD8C-DBE0-FD44-A71B-8B5D84E8BB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F4ED157B-B1CA-8847-828A-D7C157BC43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A05EA097-2875-9C40-9B60-17B9D2B660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224B57F-0809-994A-8DBE-AA88EB3965C2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5EA14976-862F-094B-906E-055535850B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6F30B596-9599-C84E-B9DF-4F9D0921D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20A9EE5F-9192-354A-93D1-9B4860F317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8C7E582-7128-364F-A92D-C82DEBFAFBC4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84C103D3-8DDC-8D4D-AEB2-FA72A2E0F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6CFAC58-67F6-E344-AABF-676434223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328B023A-CCC4-234C-ABE8-FB58CDFDAE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C6B8EFC-5CAF-2D4A-9EB0-626D5C69A309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C9F33F81-871C-CF49-9C97-5DD319A10D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5E9BB226-CD17-DE4E-9C86-3B78927022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AA8DB881-91DC-4844-A229-AD9D3ABE17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A208A23-DB04-6645-A991-7E3DC78C894F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42ACBF67-EA8C-0140-9A36-0206E907F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8D9489EE-C537-704A-A40D-9B3EB596C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507F9C1E-624B-8F4D-94CF-058FAF2DF3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F61F16A-08CC-0445-ADA5-1C6CF2D025DF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678FA25D-CA2E-6045-BC5C-BDB33D250B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B1F98875-3DF8-0E47-B8FD-8E9F6E61F4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39B7E5F4-B6D4-F84B-AB37-1A2A08D83F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1781161-494F-4C44-B2DA-7A97FA6B4E50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E2DC6E36-3A0D-8F47-8B91-3D1F7D2074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72DED129-E244-1A47-B81C-959FECF06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292B3AEA-9F93-934F-9BAF-1BD0BC6996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5CBA659-939C-D345-9283-25D94F9E0678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C6F201E3-8556-2F42-AF21-83CE44EA1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6EB4283B-526A-4A4E-8C7D-5F3F0E9B2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5183C977-13FF-EB4D-A196-C317C0412F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42536-CB1E-684B-9EA2-269B9F2C3F75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237D5BA-F6D5-AB40-BEC7-7393F0AAB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D44ED942-0B61-354E-91B9-8370950EA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A32F57-832E-FB4F-AC97-89CB3B328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B8052B-0568-8E45-BAA4-703E65D10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3ADE70-A0AC-024E-9468-49B800164A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3E7D7-9D8E-5E43-9887-9E26B4383C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E4ABC1-8AB2-8042-91A0-9942302997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C8C9E8-3E03-794A-81FA-B66ECC5B87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6C64F0-E702-4A45-AC5E-A18ACAC77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1DAA8-B229-B84E-9539-49DC13CD7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31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E590D3-3B2B-2D42-B069-6009DE4528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867A96-BF37-5D4A-89F2-0DFF6A13F5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0A39C6-44EB-BE44-A682-03F2F59576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A5AF0-E7AB-AD4D-9EA1-293A734770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66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609494-B0B6-6643-A88C-B13DF7D284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A386CC-EF2E-3644-B998-7FD877966F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87950B-8F23-A245-8DBC-4B3A29AA5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0B895-6CAA-CE4C-9741-55C6B08A8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48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744F03-E9DA-7E48-A6EC-5D1D2CBF3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099640-503B-0840-A9CF-5E9687D5F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21E10E-6ACE-484A-B9DE-52A9796073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E1B26-614A-3F46-925D-5DDB8427A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856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521C9E-BB37-1544-9FAC-05976F282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F83652-56EF-B54E-A479-62C503C158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AA0F2A-1F9C-2547-A68B-71F5F83FE6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05FF4-9676-2144-A5D6-55DB6C1D6C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46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D946DF-9AC5-294D-AA37-62A361E5AD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7D2B4C5-0E0C-6040-B99C-5081751BB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4281F6-F096-6044-8B0E-B130046CE7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077A7-B89D-2044-86E8-94BA636EE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02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16C501-447F-3643-8616-B909079DFF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CE3E94-9EBA-694C-ADF8-C4F9B8EEA2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68E7C8-FA5F-D548-A315-4EB3DFFCF6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07C57-927D-8A41-B87D-CCDC9E7660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93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10C4FB5-5559-1942-8661-742EAC1CFD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DF805D-FCC4-8349-A611-3746FC04C0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F200D7-5EF7-024D-94D3-51969F4E16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A8DCC-D789-7149-99D8-2574DA17A7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04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1C3F0C-35D0-2E44-A20E-9962C9A19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B1F9D4-B4DB-BE40-A562-72DAFDE88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E3CB97-D507-C943-AFA5-D693211D8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54E70-095C-A941-9114-7759048EFE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44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73B54C-1C11-F047-A137-0C823B3B6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9600AC-EFD2-F84C-B4CC-C55C1D982A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03C091-AD61-064C-BD8E-A26E2BC98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11792-C5DF-014E-8BE2-AA62F842CB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39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2ECD01A-BF1A-F942-9FE0-CB59D8627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0B943A5-46A1-0745-B16A-C534BB50A7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7FBF4E-13C0-2642-9EF3-E7197F265F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FF407FF-18BA-024B-8306-F22398B8A0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56B0D62-2D3F-8A49-B2F1-3846EDDB52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0958C1C-AAE6-6746-AFBE-A483DFBC80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>
            <a:extLst>
              <a:ext uri="{FF2B5EF4-FFF2-40B4-BE49-F238E27FC236}">
                <a16:creationId xmlns:a16="http://schemas.microsoft.com/office/drawing/2014/main" id="{2EA425A9-95DB-A04C-9E36-DC42927FC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997200"/>
            <a:ext cx="7772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		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	Michael Easterbrook, MD FRCS(C), FACS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Professor of Ophthalmology,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University of Toronto</a:t>
            </a:r>
          </a:p>
        </p:txBody>
      </p:sp>
      <p:sp>
        <p:nvSpPr>
          <p:cNvPr id="14339" name="Title 1">
            <a:extLst>
              <a:ext uri="{FF2B5EF4-FFF2-40B4-BE49-F238E27FC236}">
                <a16:creationId xmlns:a16="http://schemas.microsoft.com/office/drawing/2014/main" id="{FEACBAD0-0F4C-4446-B7D3-DBD2898737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Antimalarial Toxicity 2020</a:t>
            </a:r>
            <a:br>
              <a:rPr lang="en-US" altLang="en-US" dirty="0"/>
            </a:br>
            <a:r>
              <a:rPr lang="en-US" altLang="en-US" sz="3000" dirty="0"/>
              <a:t>SLE </a:t>
            </a:r>
            <a:r>
              <a:rPr lang="en-US" altLang="en-US" sz="3000"/>
              <a:t>Meeting  November 17, 2020</a:t>
            </a:r>
            <a:endParaRPr lang="en-US" altLang="en-US"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5">
            <a:extLst>
              <a:ext uri="{FF2B5EF4-FFF2-40B4-BE49-F238E27FC236}">
                <a16:creationId xmlns:a16="http://schemas.microsoft.com/office/drawing/2014/main" id="{4FBAEB0D-B620-AE4F-9A35-7396FF842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1831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2342" name="Rectangle 6">
            <a:extLst>
              <a:ext uri="{FF2B5EF4-FFF2-40B4-BE49-F238E27FC236}">
                <a16:creationId xmlns:a16="http://schemas.microsoft.com/office/drawing/2014/main" id="{B68EEF54-E8FE-3148-A031-9D22D5AD93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>
                <a:solidFill>
                  <a:srgbClr val="FFFF00"/>
                </a:solidFill>
                <a:cs typeface="+mj-cs"/>
              </a:rPr>
              <a:t>Objective Diagnostic Tests</a:t>
            </a:r>
            <a:endParaRPr lang="en-US">
              <a:cs typeface="+mj-cs"/>
            </a:endParaRPr>
          </a:p>
        </p:txBody>
      </p:sp>
      <p:sp>
        <p:nvSpPr>
          <p:cNvPr id="38915" name="Rectangle 7">
            <a:extLst>
              <a:ext uri="{FF2B5EF4-FFF2-40B4-BE49-F238E27FC236}">
                <a16:creationId xmlns:a16="http://schemas.microsoft.com/office/drawing/2014/main" id="{BE39A14F-0D4B-874C-94BC-FDCB5F361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en-US" altLang="en-US">
                <a:solidFill>
                  <a:schemeClr val="bg1"/>
                </a:solidFill>
              </a:rPr>
              <a:t> Multifocal ERG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en-US" altLang="en-US">
                <a:solidFill>
                  <a:schemeClr val="bg1"/>
                </a:solidFill>
              </a:rPr>
              <a:t> Autofluorescence</a:t>
            </a:r>
          </a:p>
          <a:p>
            <a:pPr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en-US" altLang="en-US">
                <a:solidFill>
                  <a:schemeClr val="bg1"/>
                </a:solidFill>
              </a:rPr>
              <a:t> OCT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4" name="Rectangle 6">
            <a:extLst>
              <a:ext uri="{FF2B5EF4-FFF2-40B4-BE49-F238E27FC236}">
                <a16:creationId xmlns:a16="http://schemas.microsoft.com/office/drawing/2014/main" id="{DDAC11B3-8151-EA4B-B897-BD82277697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>
                <a:solidFill>
                  <a:srgbClr val="FFFF00"/>
                </a:solidFill>
                <a:cs typeface="+mj-cs"/>
              </a:rPr>
              <a:t>Multifocal ERG</a:t>
            </a:r>
            <a:endParaRPr lang="en-US">
              <a:cs typeface="+mj-cs"/>
            </a:endParaRPr>
          </a:p>
        </p:txBody>
      </p:sp>
      <p:sp>
        <p:nvSpPr>
          <p:cNvPr id="40962" name="Rectangle 7">
            <a:extLst>
              <a:ext uri="{FF2B5EF4-FFF2-40B4-BE49-F238E27FC236}">
                <a16:creationId xmlns:a16="http://schemas.microsoft.com/office/drawing/2014/main" id="{75EFEBA3-8376-C644-9E68-2D7BA0D5C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en-US" altLang="en-US">
                <a:solidFill>
                  <a:schemeClr val="bg1"/>
                </a:solidFill>
              </a:rPr>
              <a:t> Sensitivity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en-US" altLang="en-US">
                <a:solidFill>
                  <a:schemeClr val="bg1"/>
                </a:solidFill>
              </a:rPr>
              <a:t> Specificity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en-US" altLang="en-US">
                <a:solidFill>
                  <a:schemeClr val="bg1"/>
                </a:solidFill>
              </a:rPr>
              <a:t> Cost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en-US" altLang="en-US">
                <a:solidFill>
                  <a:schemeClr val="bg1"/>
                </a:solidFill>
              </a:rPr>
              <a:t> Comfort:  contact lens or filaments</a:t>
            </a:r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DSCN8029">
            <a:extLst>
              <a:ext uri="{FF2B5EF4-FFF2-40B4-BE49-F238E27FC236}">
                <a16:creationId xmlns:a16="http://schemas.microsoft.com/office/drawing/2014/main" id="{E46354B0-C741-E444-BEE0-32FB611F7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 r="7899"/>
          <a:stretch>
            <a:fillRect/>
          </a:stretch>
        </p:blipFill>
        <p:spPr bwMode="auto">
          <a:xfrm>
            <a:off x="1371600" y="290513"/>
            <a:ext cx="4857750" cy="65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2">
            <a:extLst>
              <a:ext uri="{FF2B5EF4-FFF2-40B4-BE49-F238E27FC236}">
                <a16:creationId xmlns:a16="http://schemas.microsoft.com/office/drawing/2014/main" id="{A5EBCF14-B40D-F84B-B711-72334F1DC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609600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Full-field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GANZFELD</a:t>
            </a:r>
          </a:p>
        </p:txBody>
      </p:sp>
      <p:sp>
        <p:nvSpPr>
          <p:cNvPr id="43011" name="TextBox 3">
            <a:extLst>
              <a:ext uri="{FF2B5EF4-FFF2-40B4-BE49-F238E27FC236}">
                <a16:creationId xmlns:a16="http://schemas.microsoft.com/office/drawing/2014/main" id="{CB98F976-00EB-4D4F-9A7E-249191766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775" y="1752600"/>
            <a:ext cx="200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Multi-focal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SCREEN-BASED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BD39C788-8D2D-5E46-913C-8B358C083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490663"/>
            <a:ext cx="3386137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3">
            <a:extLst>
              <a:ext uri="{FF2B5EF4-FFF2-40B4-BE49-F238E27FC236}">
                <a16:creationId xmlns:a16="http://schemas.microsoft.com/office/drawing/2014/main" id="{CE13B465-4503-3941-8B6E-1075FA889C29}"/>
              </a:ext>
            </a:extLst>
          </p:cNvPr>
          <p:cNvGrpSpPr>
            <a:grpSpLocks/>
          </p:cNvGrpSpPr>
          <p:nvPr/>
        </p:nvGrpSpPr>
        <p:grpSpPr bwMode="auto">
          <a:xfrm>
            <a:off x="1714500" y="762000"/>
            <a:ext cx="5622925" cy="3390900"/>
            <a:chOff x="838200" y="1828800"/>
            <a:chExt cx="6348622" cy="2870200"/>
          </a:xfrm>
        </p:grpSpPr>
        <p:pic>
          <p:nvPicPr>
            <p:cNvPr id="45067" name="Picture 3">
              <a:extLst>
                <a:ext uri="{FF2B5EF4-FFF2-40B4-BE49-F238E27FC236}">
                  <a16:creationId xmlns:a16="http://schemas.microsoft.com/office/drawing/2014/main" id="{0A74A1E0-E043-F94E-B966-720CA8668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7" t="26666" r="20576" b="20000"/>
            <a:stretch>
              <a:fillRect/>
            </a:stretch>
          </p:blipFill>
          <p:spPr bwMode="auto">
            <a:xfrm>
              <a:off x="838200" y="1828800"/>
              <a:ext cx="3606800" cy="287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5">
              <a:extLst>
                <a:ext uri="{FF2B5EF4-FFF2-40B4-BE49-F238E27FC236}">
                  <a16:creationId xmlns:a16="http://schemas.microsoft.com/office/drawing/2014/main" id="{FE6305C8-615F-6146-8935-CD1242867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45" t="26349" b="16634"/>
            <a:stretch>
              <a:fillRect/>
            </a:stretch>
          </p:blipFill>
          <p:spPr bwMode="auto">
            <a:xfrm>
              <a:off x="4592045" y="1828800"/>
              <a:ext cx="2594777" cy="287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058" name="TextBox 1">
            <a:extLst>
              <a:ext uri="{FF2B5EF4-FFF2-40B4-BE49-F238E27FC236}">
                <a16:creationId xmlns:a16="http://schemas.microsoft.com/office/drawing/2014/main" id="{72530D89-5BC0-DC48-9C75-FD8A8C210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4605338"/>
            <a:ext cx="297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chemeClr val="bg1"/>
                </a:solidFill>
              </a:rPr>
              <a:t>Burian Allen electrode</a:t>
            </a:r>
          </a:p>
        </p:txBody>
      </p:sp>
      <p:sp>
        <p:nvSpPr>
          <p:cNvPr id="45059" name="TextBox 5">
            <a:extLst>
              <a:ext uri="{FF2B5EF4-FFF2-40B4-BE49-F238E27FC236}">
                <a16:creationId xmlns:a16="http://schemas.microsoft.com/office/drawing/2014/main" id="{3F920468-E8AC-BE43-AB01-843FDCFE7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950" y="4605338"/>
            <a:ext cx="1976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chemeClr val="bg1"/>
                </a:solidFill>
              </a:rPr>
              <a:t>DTL electrode</a:t>
            </a:r>
          </a:p>
        </p:txBody>
      </p:sp>
      <p:sp>
        <p:nvSpPr>
          <p:cNvPr id="45060" name="TextBox 6">
            <a:extLst>
              <a:ext uri="{FF2B5EF4-FFF2-40B4-BE49-F238E27FC236}">
                <a16:creationId xmlns:a16="http://schemas.microsoft.com/office/drawing/2014/main" id="{8D5E0B1D-E775-D64C-A8AF-DBC4F45E3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5229225"/>
            <a:ext cx="24336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chemeClr val="bg1"/>
                </a:solidFill>
              </a:rPr>
              <a:t>Arrows point to fine fibre that is placed across inferior lid margin touching conjunctiva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C64BB8-1B91-B843-8F0D-619D326A1242}"/>
              </a:ext>
            </a:extLst>
          </p:cNvPr>
          <p:cNvCxnSpPr/>
          <p:nvPr/>
        </p:nvCxnSpPr>
        <p:spPr>
          <a:xfrm>
            <a:off x="2876550" y="1619250"/>
            <a:ext cx="0" cy="6223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9F165F-A6EB-874B-9916-2C645EEC2A73}"/>
              </a:ext>
            </a:extLst>
          </p:cNvPr>
          <p:cNvCxnSpPr/>
          <p:nvPr/>
        </p:nvCxnSpPr>
        <p:spPr>
          <a:xfrm>
            <a:off x="3438525" y="1619250"/>
            <a:ext cx="0" cy="6223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3907E7-016F-4646-B549-F358F91985D6}"/>
              </a:ext>
            </a:extLst>
          </p:cNvPr>
          <p:cNvCxnSpPr>
            <a:cxnSpLocks/>
          </p:cNvCxnSpPr>
          <p:nvPr/>
        </p:nvCxnSpPr>
        <p:spPr>
          <a:xfrm flipV="1">
            <a:off x="2124075" y="2400300"/>
            <a:ext cx="342900" cy="7683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4" name="TextBox 8">
            <a:extLst>
              <a:ext uri="{FF2B5EF4-FFF2-40B4-BE49-F238E27FC236}">
                <a16:creationId xmlns:a16="http://schemas.microsoft.com/office/drawing/2014/main" id="{6581DAE0-0EA2-A54A-B76B-FA4E7061D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963" y="3101975"/>
            <a:ext cx="93821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300">
                <a:solidFill>
                  <a:schemeClr val="bg1"/>
                </a:solidFill>
              </a:rPr>
              <a:t>Adhesive pads</a:t>
            </a:r>
          </a:p>
        </p:txBody>
      </p:sp>
      <p:sp>
        <p:nvSpPr>
          <p:cNvPr id="45065" name="TextBox 14">
            <a:extLst>
              <a:ext uri="{FF2B5EF4-FFF2-40B4-BE49-F238E27FC236}">
                <a16:creationId xmlns:a16="http://schemas.microsoft.com/office/drawing/2014/main" id="{849794FE-7624-DF40-B7B8-8F298166A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1158875"/>
            <a:ext cx="5032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300">
                <a:solidFill>
                  <a:schemeClr val="bg1"/>
                </a:solidFill>
              </a:rPr>
              <a:t>Fibre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2E3E18-CCA4-8B40-BC1E-2004B4042EBD}"/>
              </a:ext>
            </a:extLst>
          </p:cNvPr>
          <p:cNvCxnSpPr>
            <a:cxnSpLocks/>
            <a:stCxn id="45064" idx="0"/>
          </p:cNvCxnSpPr>
          <p:nvPr/>
        </p:nvCxnSpPr>
        <p:spPr>
          <a:xfrm flipV="1">
            <a:off x="2200275" y="2366963"/>
            <a:ext cx="1700213" cy="7350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E667F924-0F8E-6D42-AF0E-C9F7FC41E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484313"/>
            <a:ext cx="41465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2">
            <a:extLst>
              <a:ext uri="{FF2B5EF4-FFF2-40B4-BE49-F238E27FC236}">
                <a16:creationId xmlns:a16="http://schemas.microsoft.com/office/drawing/2014/main" id="{36E3BCDF-29CD-CA4E-A6B2-EF9ED8145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2708275"/>
            <a:ext cx="24336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chemeClr val="bg1"/>
                </a:solidFill>
              </a:rPr>
              <a:t>Normal mfERG topographic map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786C2CCF-3263-1648-99C0-2AC8ACEF0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5702300"/>
            <a:ext cx="4572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100"/>
              <a:t>Multifocal Electroretinographic Evaluation of Long-term </a:t>
            </a:r>
            <a:r>
              <a:rPr lang="en-CA" altLang="en-US" sz="1100">
                <a:solidFill>
                  <a:schemeClr val="bg1"/>
                </a:solidFill>
              </a:rPr>
              <a:t>HydroxychloroquineUsers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100">
                <a:solidFill>
                  <a:schemeClr val="bg1"/>
                </a:solidFill>
              </a:rPr>
              <a:t>Raj K. Maturi et 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100">
                <a:solidFill>
                  <a:schemeClr val="bg1"/>
                </a:solidFill>
              </a:rPr>
              <a:t>Arch Ophthalmol. 2004;122(7):973-</a:t>
            </a:r>
            <a:r>
              <a:rPr lang="en-CA" altLang="en-US" sz="1100"/>
              <a:t>981. doi:10.1001/archopht.122.7.973</a:t>
            </a:r>
          </a:p>
        </p:txBody>
      </p:sp>
      <p:pic>
        <p:nvPicPr>
          <p:cNvPr id="47106" name="Picture 2" descr="Image result for multifocal erg plaquenil">
            <a:extLst>
              <a:ext uri="{FF2B5EF4-FFF2-40B4-BE49-F238E27FC236}">
                <a16:creationId xmlns:a16="http://schemas.microsoft.com/office/drawing/2014/main" id="{88E42FAA-A1ED-F54B-814D-843FCDA68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0"/>
          <a:stretch>
            <a:fillRect/>
          </a:stretch>
        </p:blipFill>
        <p:spPr bwMode="auto">
          <a:xfrm>
            <a:off x="438150" y="1292225"/>
            <a:ext cx="62547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7A64C99-CD51-3341-8994-ED045BC192BE}"/>
              </a:ext>
            </a:extLst>
          </p:cNvPr>
          <p:cNvCxnSpPr>
            <a:cxnSpLocks/>
          </p:cNvCxnSpPr>
          <p:nvPr/>
        </p:nvCxnSpPr>
        <p:spPr>
          <a:xfrm flipH="1">
            <a:off x="2057400" y="817563"/>
            <a:ext cx="1050925" cy="2366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8" name="TextBox 4">
            <a:extLst>
              <a:ext uri="{FF2B5EF4-FFF2-40B4-BE49-F238E27FC236}">
                <a16:creationId xmlns:a16="http://schemas.microsoft.com/office/drawing/2014/main" id="{86CC431F-95D9-8444-B5C4-30DAD55D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050" y="303213"/>
            <a:ext cx="3748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chemeClr val="bg1"/>
                </a:solidFill>
              </a:rPr>
              <a:t>Preservation of central peaks</a:t>
            </a:r>
          </a:p>
        </p:txBody>
      </p:sp>
      <p:sp>
        <p:nvSpPr>
          <p:cNvPr id="47109" name="TextBox 6">
            <a:extLst>
              <a:ext uri="{FF2B5EF4-FFF2-40B4-BE49-F238E27FC236}">
                <a16:creationId xmlns:a16="http://schemas.microsoft.com/office/drawing/2014/main" id="{1B6BBF85-E827-674F-9689-37E3C38EF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825" y="817563"/>
            <a:ext cx="5176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rgbClr val="FFFFFF"/>
                </a:solidFill>
              </a:rPr>
              <a:t>Relative depression in surrounding rings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CA32C1-20F4-E645-BA79-6C835A7420EA}"/>
              </a:ext>
            </a:extLst>
          </p:cNvPr>
          <p:cNvCxnSpPr>
            <a:cxnSpLocks/>
          </p:cNvCxnSpPr>
          <p:nvPr/>
        </p:nvCxnSpPr>
        <p:spPr>
          <a:xfrm flipH="1">
            <a:off x="2670175" y="1092200"/>
            <a:ext cx="1035050" cy="1892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>
            <a:extLst>
              <a:ext uri="{FF2B5EF4-FFF2-40B4-BE49-F238E27FC236}">
                <a16:creationId xmlns:a16="http://schemas.microsoft.com/office/drawing/2014/main" id="{42001F7B-B1FE-5746-BEF7-2C12B7083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1" b="52374"/>
          <a:stretch>
            <a:fillRect/>
          </a:stretch>
        </p:blipFill>
        <p:spPr bwMode="auto">
          <a:xfrm>
            <a:off x="409575" y="3429000"/>
            <a:ext cx="330835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>
            <a:extLst>
              <a:ext uri="{FF2B5EF4-FFF2-40B4-BE49-F238E27FC236}">
                <a16:creationId xmlns:a16="http://schemas.microsoft.com/office/drawing/2014/main" id="{E5C57FDB-FB97-5D4F-8DFB-8DDDC1A1D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7" b="52374"/>
          <a:stretch>
            <a:fillRect/>
          </a:stretch>
        </p:blipFill>
        <p:spPr bwMode="auto">
          <a:xfrm>
            <a:off x="288925" y="615950"/>
            <a:ext cx="354965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3">
            <a:extLst>
              <a:ext uri="{FF2B5EF4-FFF2-40B4-BE49-F238E27FC236}">
                <a16:creationId xmlns:a16="http://schemas.microsoft.com/office/drawing/2014/main" id="{060EA09F-30EB-2147-9438-45FF1443C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052513"/>
            <a:ext cx="346233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400">
                <a:solidFill>
                  <a:schemeClr val="bg1"/>
                </a:solidFill>
              </a:rPr>
              <a:t>Abnormal mfERG topographic map</a:t>
            </a:r>
          </a:p>
          <a:p>
            <a:pPr>
              <a:spcBef>
                <a:spcPct val="0"/>
              </a:spcBef>
              <a:buFontTx/>
              <a:buNone/>
            </a:pPr>
            <a:endParaRPr lang="en-CA" altLang="en-US" sz="1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>
                <a:solidFill>
                  <a:schemeClr val="bg1"/>
                </a:solidFill>
              </a:rPr>
              <a:t>Central (foveal) peak relatively preserved, with notably depression in surround rings (2 &amp; 3)</a:t>
            </a:r>
          </a:p>
        </p:txBody>
      </p:sp>
      <p:sp>
        <p:nvSpPr>
          <p:cNvPr id="48132" name="TextBox 4">
            <a:extLst>
              <a:ext uri="{FF2B5EF4-FFF2-40B4-BE49-F238E27FC236}">
                <a16:creationId xmlns:a16="http://schemas.microsoft.com/office/drawing/2014/main" id="{3482571E-2D8F-AE41-A0DA-E71D9A243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3875088"/>
            <a:ext cx="3462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400">
                <a:solidFill>
                  <a:schemeClr val="bg1"/>
                </a:solidFill>
              </a:rPr>
              <a:t>In this patient, there is also significant foveal involvement</a:t>
            </a:r>
          </a:p>
        </p:txBody>
      </p:sp>
      <p:sp>
        <p:nvSpPr>
          <p:cNvPr id="48133" name="TextBox 5">
            <a:extLst>
              <a:ext uri="{FF2B5EF4-FFF2-40B4-BE49-F238E27FC236}">
                <a16:creationId xmlns:a16="http://schemas.microsoft.com/office/drawing/2014/main" id="{CFAA8D46-C235-6249-B931-AE4F95C9A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246063"/>
            <a:ext cx="296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 b="1">
                <a:solidFill>
                  <a:schemeClr val="bg1"/>
                </a:solidFill>
              </a:rPr>
              <a:t>More advanced cases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4">
            <a:extLst>
              <a:ext uri="{FF2B5EF4-FFF2-40B4-BE49-F238E27FC236}">
                <a16:creationId xmlns:a16="http://schemas.microsoft.com/office/drawing/2014/main" id="{BBF231DC-DB45-A846-8013-14017528F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cs typeface="+mj-cs"/>
              </a:rPr>
              <a:t>OCT</a:t>
            </a:r>
            <a:endParaRPr lang="en-US" dirty="0">
              <a:cs typeface="+mj-cs"/>
            </a:endParaRPr>
          </a:p>
        </p:txBody>
      </p:sp>
      <p:sp>
        <p:nvSpPr>
          <p:cNvPr id="55298" name="Rectangle 5">
            <a:extLst>
              <a:ext uri="{FF2B5EF4-FFF2-40B4-BE49-F238E27FC236}">
                <a16:creationId xmlns:a16="http://schemas.microsoft.com/office/drawing/2014/main" id="{427AEC73-1613-F940-8B16-7468C056A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9812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en-US" altLang="en-US">
                <a:solidFill>
                  <a:schemeClr val="bg1"/>
                </a:solidFill>
              </a:rPr>
              <a:t> Becoming readily available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• </a:t>
            </a:r>
            <a:r>
              <a:rPr lang="en-US" altLang="en-US">
                <a:solidFill>
                  <a:schemeClr val="bg1"/>
                </a:solidFill>
              </a:rPr>
              <a:t>Increasing resolution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•</a:t>
            </a:r>
            <a:r>
              <a:rPr lang="en-US" altLang="en-US">
                <a:solidFill>
                  <a:schemeClr val="bg1"/>
                </a:solidFill>
              </a:rPr>
              <a:t> In advanced cases, reduced thickness of outer nuclear layer, layer of outer segments and  layer of the photoreceptor/outer segment junction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C0A6426E-A117-F24A-B88E-E26BA9129A21}"/>
              </a:ext>
            </a:extLst>
          </p:cNvPr>
          <p:cNvSpPr>
            <a:spLocks/>
          </p:cNvSpPr>
          <p:nvPr/>
        </p:nvSpPr>
        <p:spPr bwMode="auto">
          <a:xfrm>
            <a:off x="3875088" y="0"/>
            <a:ext cx="1339850" cy="704850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250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SD-OCT</a:t>
            </a:r>
          </a:p>
          <a:p>
            <a:pPr algn="just" defTabSz="642938" eaLnBrk="1" hangingPunct="1">
              <a:defRPr/>
            </a:pPr>
            <a:r>
              <a:rPr lang="en-US" sz="20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6A8E416A-50EA-3841-AF00-B8F305CF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3745" r="6339" b="37494"/>
          <a:stretch>
            <a:fillRect/>
          </a:stretch>
        </p:blipFill>
        <p:spPr bwMode="auto">
          <a:xfrm>
            <a:off x="-12700" y="455613"/>
            <a:ext cx="41163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9A8DF026-0F0A-1D46-91D7-B730FD972AF9}"/>
              </a:ext>
            </a:extLst>
          </p:cNvPr>
          <p:cNvSpPr>
            <a:spLocks/>
          </p:cNvSpPr>
          <p:nvPr/>
        </p:nvSpPr>
        <p:spPr bwMode="auto">
          <a:xfrm>
            <a:off x="4483100" y="2540000"/>
            <a:ext cx="1214438" cy="608013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130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junction inner/ outer segment</a:t>
            </a:r>
          </a:p>
          <a:p>
            <a:pPr algn="just" defTabSz="642938" eaLnBrk="1" hangingPunct="1">
              <a:defRPr/>
            </a:pPr>
            <a:r>
              <a:rPr lang="en-US" sz="13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sp>
        <p:nvSpPr>
          <p:cNvPr id="63492" name="Line 4">
            <a:extLst>
              <a:ext uri="{FF2B5EF4-FFF2-40B4-BE49-F238E27FC236}">
                <a16:creationId xmlns:a16="http://schemas.microsoft.com/office/drawing/2014/main" id="{CE92C96E-03FF-2A4A-A5AF-01A74F66D9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450" y="2652713"/>
            <a:ext cx="311150" cy="793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8D8E799A-B4B6-F244-A6C5-AFBF2E0DD019}"/>
              </a:ext>
            </a:extLst>
          </p:cNvPr>
          <p:cNvSpPr>
            <a:spLocks/>
          </p:cNvSpPr>
          <p:nvPr/>
        </p:nvSpPr>
        <p:spPr bwMode="auto">
          <a:xfrm>
            <a:off x="4491038" y="1660525"/>
            <a:ext cx="1214437" cy="608013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1300">
                <a:solidFill>
                  <a:srgbClr val="FF06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Outer nuclear Layer </a:t>
            </a:r>
          </a:p>
          <a:p>
            <a:pPr algn="just" defTabSz="642938" eaLnBrk="1" hangingPunct="1">
              <a:defRPr/>
            </a:pPr>
            <a:r>
              <a:rPr lang="en-US" sz="13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sp>
        <p:nvSpPr>
          <p:cNvPr id="63494" name="Line 6">
            <a:extLst>
              <a:ext uri="{FF2B5EF4-FFF2-40B4-BE49-F238E27FC236}">
                <a16:creationId xmlns:a16="http://schemas.microsoft.com/office/drawing/2014/main" id="{36BFB67B-A62D-4441-88C6-525204A581F7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152900" y="2009775"/>
            <a:ext cx="330200" cy="293688"/>
          </a:xfrm>
          <a:prstGeom prst="line">
            <a:avLst/>
          </a:prstGeom>
          <a:noFill/>
          <a:ln w="25400">
            <a:solidFill>
              <a:srgbClr val="FF0912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3197F82E-4FA4-F44F-9977-BB822F343A39}"/>
              </a:ext>
            </a:extLst>
          </p:cNvPr>
          <p:cNvSpPr>
            <a:spLocks/>
          </p:cNvSpPr>
          <p:nvPr/>
        </p:nvSpPr>
        <p:spPr bwMode="auto">
          <a:xfrm>
            <a:off x="4473575" y="2125663"/>
            <a:ext cx="1339850" cy="606425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1300">
                <a:solidFill>
                  <a:srgbClr val="23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External limiting membrane</a:t>
            </a:r>
          </a:p>
          <a:p>
            <a:pPr algn="just" defTabSz="642938" eaLnBrk="1" hangingPunct="1">
              <a:defRPr/>
            </a:pPr>
            <a:r>
              <a:rPr lang="en-US" sz="13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sp>
        <p:nvSpPr>
          <p:cNvPr id="63496" name="Line 8">
            <a:extLst>
              <a:ext uri="{FF2B5EF4-FFF2-40B4-BE49-F238E27FC236}">
                <a16:creationId xmlns:a16="http://schemas.microsoft.com/office/drawing/2014/main" id="{5FAA39EC-75EC-B24C-BEAE-6E1A58F2619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098925" y="2295525"/>
            <a:ext cx="347663" cy="160338"/>
          </a:xfrm>
          <a:prstGeom prst="line">
            <a:avLst/>
          </a:prstGeom>
          <a:noFill/>
          <a:ln w="25400">
            <a:solidFill>
              <a:srgbClr val="16FF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3497" name="Picture 9">
            <a:extLst>
              <a:ext uri="{FF2B5EF4-FFF2-40B4-BE49-F238E27FC236}">
                <a16:creationId xmlns:a16="http://schemas.microsoft.com/office/drawing/2014/main" id="{16E22FB9-64B7-0A4A-BDE5-D62A030A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963" y="3170238"/>
            <a:ext cx="9413876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Line 10">
            <a:extLst>
              <a:ext uri="{FF2B5EF4-FFF2-40B4-BE49-F238E27FC236}">
                <a16:creationId xmlns:a16="http://schemas.microsoft.com/office/drawing/2014/main" id="{A0DA0516-A4A1-954C-AD1D-7150DB716A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838" y="4973638"/>
            <a:ext cx="411162" cy="57150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B61C9881-4D60-5941-9D34-EBFFC1E356E7}"/>
              </a:ext>
            </a:extLst>
          </p:cNvPr>
          <p:cNvSpPr>
            <a:spLocks/>
          </p:cNvSpPr>
          <p:nvPr/>
        </p:nvSpPr>
        <p:spPr bwMode="auto">
          <a:xfrm>
            <a:off x="44450" y="5518150"/>
            <a:ext cx="3044825" cy="420688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130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junction inner/ outer segment defect</a:t>
            </a:r>
          </a:p>
          <a:p>
            <a:pPr algn="just" defTabSz="642938" eaLnBrk="1" hangingPunct="1">
              <a:defRPr/>
            </a:pPr>
            <a:r>
              <a:rPr lang="en-US" sz="13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sp>
        <p:nvSpPr>
          <p:cNvPr id="63500" name="Line 12">
            <a:extLst>
              <a:ext uri="{FF2B5EF4-FFF2-40B4-BE49-F238E27FC236}">
                <a16:creationId xmlns:a16="http://schemas.microsoft.com/office/drawing/2014/main" id="{6715A78D-5DBF-0F43-86FA-49A1BF3C1E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8275" y="5643563"/>
            <a:ext cx="349250" cy="347662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73" name="Rectangle 13">
            <a:extLst>
              <a:ext uri="{FF2B5EF4-FFF2-40B4-BE49-F238E27FC236}">
                <a16:creationId xmlns:a16="http://schemas.microsoft.com/office/drawing/2014/main" id="{921E05B1-AFBC-1F42-A86F-7AC8EBD2B4FA}"/>
              </a:ext>
            </a:extLst>
          </p:cNvPr>
          <p:cNvSpPr>
            <a:spLocks/>
          </p:cNvSpPr>
          <p:nvPr/>
        </p:nvSpPr>
        <p:spPr bwMode="auto">
          <a:xfrm>
            <a:off x="3170238" y="5840413"/>
            <a:ext cx="1214437" cy="606425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130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junction inner/ outer segment</a:t>
            </a:r>
          </a:p>
          <a:p>
            <a:pPr algn="just" defTabSz="642938" eaLnBrk="1" hangingPunct="1">
              <a:defRPr/>
            </a:pPr>
            <a:r>
              <a:rPr lang="en-US" sz="13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sp>
        <p:nvSpPr>
          <p:cNvPr id="63502" name="Line 14">
            <a:extLst>
              <a:ext uri="{FF2B5EF4-FFF2-40B4-BE49-F238E27FC236}">
                <a16:creationId xmlns:a16="http://schemas.microsoft.com/office/drawing/2014/main" id="{970BD909-B220-FC42-958F-532CCFEEDB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6525" y="5286375"/>
            <a:ext cx="241300" cy="58102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3503" name="Rectangle 15">
            <a:extLst>
              <a:ext uri="{FF2B5EF4-FFF2-40B4-BE49-F238E27FC236}">
                <a16:creationId xmlns:a16="http://schemas.microsoft.com/office/drawing/2014/main" id="{D5715371-4912-1847-B2E2-4DE93FFA140F}"/>
              </a:ext>
            </a:extLst>
          </p:cNvPr>
          <p:cNvSpPr>
            <a:spLocks/>
          </p:cNvSpPr>
          <p:nvPr/>
        </p:nvSpPr>
        <p:spPr bwMode="auto">
          <a:xfrm>
            <a:off x="3098800" y="5000625"/>
            <a:ext cx="2587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IS</a:t>
            </a:r>
          </a:p>
        </p:txBody>
      </p:sp>
      <p:sp>
        <p:nvSpPr>
          <p:cNvPr id="63504" name="Rectangle 16">
            <a:extLst>
              <a:ext uri="{FF2B5EF4-FFF2-40B4-BE49-F238E27FC236}">
                <a16:creationId xmlns:a16="http://schemas.microsoft.com/office/drawing/2014/main" id="{AA578BAF-8FE6-E94A-A010-DB87898B0AA3}"/>
              </a:ext>
            </a:extLst>
          </p:cNvPr>
          <p:cNvSpPr>
            <a:spLocks/>
          </p:cNvSpPr>
          <p:nvPr/>
        </p:nvSpPr>
        <p:spPr bwMode="auto">
          <a:xfrm>
            <a:off x="3062288" y="5197475"/>
            <a:ext cx="2952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OS</a:t>
            </a:r>
          </a:p>
        </p:txBody>
      </p:sp>
      <p:sp>
        <p:nvSpPr>
          <p:cNvPr id="15377" name="Rectangle 17">
            <a:extLst>
              <a:ext uri="{FF2B5EF4-FFF2-40B4-BE49-F238E27FC236}">
                <a16:creationId xmlns:a16="http://schemas.microsoft.com/office/drawing/2014/main" id="{3FD044DD-65E2-8048-B79F-E267F8AA47F8}"/>
              </a:ext>
            </a:extLst>
          </p:cNvPr>
          <p:cNvSpPr>
            <a:spLocks/>
          </p:cNvSpPr>
          <p:nvPr/>
        </p:nvSpPr>
        <p:spPr bwMode="auto">
          <a:xfrm>
            <a:off x="3017838" y="4481513"/>
            <a:ext cx="355600" cy="19843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64293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64293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64293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64293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en-US" altLang="en-US" sz="1300">
                <a:solidFill>
                  <a:srgbClr val="FF06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77"/>
                <a:sym typeface="Arial Rounded MT Bold" panose="020F0704030504030204" pitchFamily="34" charset="77"/>
              </a:rPr>
              <a:t>ONL</a:t>
            </a:r>
          </a:p>
        </p:txBody>
      </p:sp>
      <p:sp>
        <p:nvSpPr>
          <p:cNvPr id="15378" name="Rectangle 18">
            <a:extLst>
              <a:ext uri="{FF2B5EF4-FFF2-40B4-BE49-F238E27FC236}">
                <a16:creationId xmlns:a16="http://schemas.microsoft.com/office/drawing/2014/main" id="{01585ED5-B51F-1B42-B958-43DBE72F8D86}"/>
              </a:ext>
            </a:extLst>
          </p:cNvPr>
          <p:cNvSpPr>
            <a:spLocks/>
          </p:cNvSpPr>
          <p:nvPr/>
        </p:nvSpPr>
        <p:spPr bwMode="auto">
          <a:xfrm>
            <a:off x="3062288" y="4813300"/>
            <a:ext cx="563562" cy="419100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1300">
                <a:solidFill>
                  <a:srgbClr val="23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ELM</a:t>
            </a:r>
          </a:p>
          <a:p>
            <a:pPr algn="just" defTabSz="642938" eaLnBrk="1" hangingPunct="1">
              <a:defRPr/>
            </a:pPr>
            <a:r>
              <a:rPr lang="en-US" sz="13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sp>
        <p:nvSpPr>
          <p:cNvPr id="15379" name="Rectangle 19">
            <a:extLst>
              <a:ext uri="{FF2B5EF4-FFF2-40B4-BE49-F238E27FC236}">
                <a16:creationId xmlns:a16="http://schemas.microsoft.com/office/drawing/2014/main" id="{9CE96EF3-2B53-7A4B-A2A2-DACE368F53FB}"/>
              </a:ext>
            </a:extLst>
          </p:cNvPr>
          <p:cNvSpPr>
            <a:spLocks/>
          </p:cNvSpPr>
          <p:nvPr/>
        </p:nvSpPr>
        <p:spPr bwMode="auto">
          <a:xfrm>
            <a:off x="6072188" y="1746250"/>
            <a:ext cx="561975" cy="419100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1300">
                <a:solidFill>
                  <a:srgbClr val="FF06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ONL</a:t>
            </a:r>
          </a:p>
          <a:p>
            <a:pPr algn="just" defTabSz="642938" eaLnBrk="1" hangingPunct="1">
              <a:defRPr/>
            </a:pPr>
            <a:r>
              <a:rPr lang="en-US" sz="13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sp>
        <p:nvSpPr>
          <p:cNvPr id="15380" name="Rectangle 20">
            <a:extLst>
              <a:ext uri="{FF2B5EF4-FFF2-40B4-BE49-F238E27FC236}">
                <a16:creationId xmlns:a16="http://schemas.microsoft.com/office/drawing/2014/main" id="{A3C75BEE-5164-154B-9BC7-541E4970A7B9}"/>
              </a:ext>
            </a:extLst>
          </p:cNvPr>
          <p:cNvSpPr>
            <a:spLocks/>
          </p:cNvSpPr>
          <p:nvPr/>
        </p:nvSpPr>
        <p:spPr bwMode="auto">
          <a:xfrm>
            <a:off x="6062663" y="2155825"/>
            <a:ext cx="428625" cy="420688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1300">
                <a:solidFill>
                  <a:srgbClr val="23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ELM</a:t>
            </a:r>
          </a:p>
          <a:p>
            <a:pPr algn="just" defTabSz="642938" eaLnBrk="1" hangingPunct="1">
              <a:defRPr/>
            </a:pPr>
            <a:r>
              <a:rPr lang="en-US" sz="13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sp>
        <p:nvSpPr>
          <p:cNvPr id="15381" name="Rectangle 21">
            <a:extLst>
              <a:ext uri="{FF2B5EF4-FFF2-40B4-BE49-F238E27FC236}">
                <a16:creationId xmlns:a16="http://schemas.microsoft.com/office/drawing/2014/main" id="{17329B94-3833-644F-983D-2C09680F23AA}"/>
              </a:ext>
            </a:extLst>
          </p:cNvPr>
          <p:cNvSpPr>
            <a:spLocks/>
          </p:cNvSpPr>
          <p:nvPr/>
        </p:nvSpPr>
        <p:spPr bwMode="auto">
          <a:xfrm>
            <a:off x="6062663" y="2576513"/>
            <a:ext cx="1214437" cy="419100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130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IS/OS</a:t>
            </a:r>
          </a:p>
          <a:p>
            <a:pPr algn="just" defTabSz="642938" eaLnBrk="1" hangingPunct="1">
              <a:defRPr/>
            </a:pPr>
            <a:r>
              <a:rPr lang="en-US" sz="13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sp>
        <p:nvSpPr>
          <p:cNvPr id="15382" name="Rectangle 22">
            <a:extLst>
              <a:ext uri="{FF2B5EF4-FFF2-40B4-BE49-F238E27FC236}">
                <a16:creationId xmlns:a16="http://schemas.microsoft.com/office/drawing/2014/main" id="{98C261A0-0E43-344A-80E0-4DE74DFF2583}"/>
              </a:ext>
            </a:extLst>
          </p:cNvPr>
          <p:cNvSpPr>
            <a:spLocks/>
          </p:cNvSpPr>
          <p:nvPr/>
        </p:nvSpPr>
        <p:spPr bwMode="auto">
          <a:xfrm>
            <a:off x="5438775" y="6018213"/>
            <a:ext cx="3044825" cy="420687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130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junction inner/ outer segment defect</a:t>
            </a:r>
          </a:p>
          <a:p>
            <a:pPr algn="just" defTabSz="642938" eaLnBrk="1" hangingPunct="1">
              <a:defRPr/>
            </a:pPr>
            <a:r>
              <a:rPr lang="en-US" sz="13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CD74-CECD-DA42-8089-7FD511C5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Antimalarials Safe?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A4E91B-EA94-C64B-BF37-4AADC78D0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122  patients, 20 or more years of use…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Hydroxychloroquine           111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Chloroquine alone                 5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Chloroquine, then Hydroxy.   6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Only one patient developed retinopathy!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564A74-58D7-4946-BA47-956183AAF8ED}"/>
              </a:ext>
            </a:extLst>
          </p:cNvPr>
          <p:cNvSpPr/>
          <p:nvPr/>
        </p:nvSpPr>
        <p:spPr>
          <a:xfrm>
            <a:off x="3787145" y="619060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1000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2E0CDA63-0F6F-0C44-8021-0D4359681264}"/>
              </a:ext>
            </a:extLst>
          </p:cNvPr>
          <p:cNvSpPr>
            <a:spLocks/>
          </p:cNvSpPr>
          <p:nvPr/>
        </p:nvSpPr>
        <p:spPr bwMode="auto">
          <a:xfrm>
            <a:off x="0" y="-87313"/>
            <a:ext cx="1339850" cy="704851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250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SD-OCT</a:t>
            </a:r>
          </a:p>
          <a:p>
            <a:pPr algn="just" defTabSz="642938" eaLnBrk="1" hangingPunct="1">
              <a:defRPr/>
            </a:pPr>
            <a:r>
              <a:rPr lang="en-US" sz="20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C474376-9EBD-1140-8D16-C41089B9D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14690" b="3134"/>
          <a:stretch>
            <a:fillRect/>
          </a:stretch>
        </p:blipFill>
        <p:spPr bwMode="auto">
          <a:xfrm>
            <a:off x="1322388" y="3895725"/>
            <a:ext cx="7196137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5FBBE6BD-3E5A-4343-BA8B-18AF83621BDA}"/>
              </a:ext>
            </a:extLst>
          </p:cNvPr>
          <p:cNvSpPr>
            <a:spLocks/>
          </p:cNvSpPr>
          <p:nvPr/>
        </p:nvSpPr>
        <p:spPr bwMode="auto">
          <a:xfrm>
            <a:off x="4652963" y="5510213"/>
            <a:ext cx="2587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IS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2ADF614D-AAC3-F64E-93EB-CBC5F896C94C}"/>
              </a:ext>
            </a:extLst>
          </p:cNvPr>
          <p:cNvSpPr>
            <a:spLocks/>
          </p:cNvSpPr>
          <p:nvPr/>
        </p:nvSpPr>
        <p:spPr bwMode="auto">
          <a:xfrm>
            <a:off x="4633913" y="5732463"/>
            <a:ext cx="2952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8" tIns="26788" rIns="26788" bIns="26788" anchor="ctr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OS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7BB4B490-5D9A-1D4B-915B-A373948EAFDB}"/>
              </a:ext>
            </a:extLst>
          </p:cNvPr>
          <p:cNvSpPr>
            <a:spLocks/>
          </p:cNvSpPr>
          <p:nvPr/>
        </p:nvSpPr>
        <p:spPr bwMode="auto">
          <a:xfrm>
            <a:off x="4572000" y="5089525"/>
            <a:ext cx="355600" cy="1984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64293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64293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64293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64293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en-US" altLang="en-US" sz="1300">
                <a:solidFill>
                  <a:srgbClr val="FF06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77"/>
                <a:sym typeface="Arial Rounded MT Bold" panose="020F0704030504030204" pitchFamily="34" charset="77"/>
              </a:rPr>
              <a:t>ONL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58874CD5-D4E3-154C-8E64-813BEABBC9B8}"/>
              </a:ext>
            </a:extLst>
          </p:cNvPr>
          <p:cNvSpPr>
            <a:spLocks/>
          </p:cNvSpPr>
          <p:nvPr/>
        </p:nvSpPr>
        <p:spPr bwMode="auto">
          <a:xfrm>
            <a:off x="4500563" y="5322888"/>
            <a:ext cx="561975" cy="419100"/>
          </a:xfrm>
          <a:prstGeom prst="rect">
            <a:avLst/>
          </a:prstGeom>
          <a:noFill/>
          <a:ln>
            <a:noFill/>
          </a:ln>
        </p:spPr>
        <p:txBody>
          <a:bodyPr lIns="26788" tIns="26788" rIns="26788" bIns="26788" anchor="ctr"/>
          <a:lstStyle/>
          <a:p>
            <a:pPr algn="just" defTabSz="642938" eaLnBrk="1" hangingPunct="1">
              <a:defRPr/>
            </a:pPr>
            <a:r>
              <a:rPr lang="en-US" sz="1300">
                <a:solidFill>
                  <a:srgbClr val="23FF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charset="0"/>
                <a:ea typeface="ＭＳ Ｐゴシック" charset="0"/>
                <a:cs typeface="Arial Rounded MT Bold" charset="0"/>
                <a:sym typeface="Arial Rounded MT Bold" charset="0"/>
              </a:rPr>
              <a:t>ELM</a:t>
            </a:r>
          </a:p>
          <a:p>
            <a:pPr algn="just" defTabSz="642938" eaLnBrk="1" hangingPunct="1">
              <a:defRPr/>
            </a:pPr>
            <a:r>
              <a:rPr lang="en-US" sz="1300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 </a:t>
            </a:r>
          </a:p>
        </p:txBody>
      </p:sp>
      <p:pic>
        <p:nvPicPr>
          <p:cNvPr id="67591" name="Picture 7">
            <a:extLst>
              <a:ext uri="{FF2B5EF4-FFF2-40B4-BE49-F238E27FC236}">
                <a16:creationId xmlns:a16="http://schemas.microsoft.com/office/drawing/2014/main" id="{12344582-39B1-1344-8114-CDAEA3401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5" r="195" b="12993"/>
          <a:stretch>
            <a:fillRect/>
          </a:stretch>
        </p:blipFill>
        <p:spPr bwMode="auto">
          <a:xfrm>
            <a:off x="2857500" y="-1017588"/>
            <a:ext cx="4532313" cy="524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utoUpdateAnimBg="0"/>
      <p:bldP spid="16388" grpId="0" autoUpdateAnimBg="0"/>
      <p:bldP spid="16389" grpId="0" autoUpdateAnimBg="0"/>
      <p:bldP spid="1639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30B1FFF-C0D3-9C42-9266-6DF79ED93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Arial" charset="0"/>
                <a:cs typeface="+mj-cs"/>
              </a:rPr>
              <a:t>Color Vision Testing is Useful</a:t>
            </a:r>
          </a:p>
        </p:txBody>
      </p:sp>
      <p:sp>
        <p:nvSpPr>
          <p:cNvPr id="69635" name="Text Box 3">
            <a:extLst>
              <a:ext uri="{FF2B5EF4-FFF2-40B4-BE49-F238E27FC236}">
                <a16:creationId xmlns:a16="http://schemas.microsoft.com/office/drawing/2014/main" id="{5A153B0F-B381-5540-9B3A-FC617A72A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77724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number of plates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speed of recognition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significant loss is associated with advanced retinopathy and progressive course</a:t>
            </a:r>
            <a:endParaRPr lang="en-US" altLang="en-US" sz="2400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BFE27BF-F2EC-CB4B-9384-765FE0D91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Arial" charset="0"/>
                <a:cs typeface="+mj-cs"/>
              </a:rPr>
              <a:t>Early Retinopathy</a:t>
            </a:r>
          </a:p>
        </p:txBody>
      </p:sp>
      <p:sp>
        <p:nvSpPr>
          <p:cNvPr id="86019" name="Text Box 3">
            <a:extLst>
              <a:ext uri="{FF2B5EF4-FFF2-40B4-BE49-F238E27FC236}">
                <a16:creationId xmlns:a16="http://schemas.microsoft.com/office/drawing/2014/main" id="{8043BC77-73A4-4343-BFE9-4D1521195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77724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1.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Bilateral, reproducible, relative field defects, 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     Amsler, and Humphrey 10-2 positive           </a:t>
            </a:r>
            <a:endParaRPr lang="en-US" altLang="en-US" sz="24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2.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  Asymptomatic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3.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Normal vision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4.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Normal color vision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5.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Normal fundus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6.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Does not progress upon cessation of drug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800970A-19DE-834E-92F6-0077A174B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Arial" charset="0"/>
                <a:cs typeface="+mj-cs"/>
              </a:rPr>
              <a:t>Screening Recommendations</a:t>
            </a:r>
          </a:p>
        </p:txBody>
      </p:sp>
      <p:sp>
        <p:nvSpPr>
          <p:cNvPr id="96259" name="Text Box 3">
            <a:extLst>
              <a:ext uri="{FF2B5EF4-FFF2-40B4-BE49-F238E27FC236}">
                <a16:creationId xmlns:a16="http://schemas.microsoft.com/office/drawing/2014/main" id="{ECD05A90-9FEE-F044-95EF-2EF6923EB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7772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Baseline exam in first year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visual acuity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color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retina:	dilate pupils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Amsler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 and/or 10-2 Humphrey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3">
            <a:extLst>
              <a:ext uri="{FF2B5EF4-FFF2-40B4-BE49-F238E27FC236}">
                <a16:creationId xmlns:a16="http://schemas.microsoft.com/office/drawing/2014/main" id="{A0950F68-6A11-1643-9DC6-D825DD713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36513"/>
            <a:ext cx="61245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OCT, autofluorescence, mfERG  in the diagnosis of anti-malarial toxicity</a:t>
            </a:r>
            <a:endParaRPr lang="en-US" altLang="en-US" sz="1000" b="1" i="1"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pic>
        <p:nvPicPr>
          <p:cNvPr id="139266" name="Picture 1">
            <a:extLst>
              <a:ext uri="{FF2B5EF4-FFF2-40B4-BE49-F238E27FC236}">
                <a16:creationId xmlns:a16="http://schemas.microsoft.com/office/drawing/2014/main" id="{5A773FA1-3B61-1B43-8517-731C5941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7" t="8192" b="20720"/>
          <a:stretch>
            <a:fillRect/>
          </a:stretch>
        </p:blipFill>
        <p:spPr bwMode="auto">
          <a:xfrm>
            <a:off x="6350" y="1841500"/>
            <a:ext cx="3630613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3">
            <a:extLst>
              <a:ext uri="{FF2B5EF4-FFF2-40B4-BE49-F238E27FC236}">
                <a16:creationId xmlns:a16="http://schemas.microsoft.com/office/drawing/2014/main" id="{CDE1166D-F365-B947-ACDB-C9B1C461B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8" y="695325"/>
            <a:ext cx="47593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Autofluorescence</a:t>
            </a:r>
            <a:endParaRPr lang="en-US" altLang="en-US" sz="2200" b="1">
              <a:solidFill>
                <a:schemeClr val="bg1"/>
              </a:solidFill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EC289B24-552F-2548-8788-40E9DE265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41338" y="695325"/>
            <a:ext cx="47577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10-2 HVF</a:t>
            </a:r>
            <a:endParaRPr lang="en-US" altLang="en-US" sz="2200" b="1"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pic>
        <p:nvPicPr>
          <p:cNvPr id="139269" name="Picture 2">
            <a:extLst>
              <a:ext uri="{FF2B5EF4-FFF2-40B4-BE49-F238E27FC236}">
                <a16:creationId xmlns:a16="http://schemas.microsoft.com/office/drawing/2014/main" id="{C5CB65F6-F98C-ED41-8958-F84484BC9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" b="21376"/>
          <a:stretch>
            <a:fillRect/>
          </a:stretch>
        </p:blipFill>
        <p:spPr bwMode="auto">
          <a:xfrm>
            <a:off x="3660775" y="1824038"/>
            <a:ext cx="5330825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0" name="Line 10">
            <a:extLst>
              <a:ext uri="{FF2B5EF4-FFF2-40B4-BE49-F238E27FC236}">
                <a16:creationId xmlns:a16="http://schemas.microsoft.com/office/drawing/2014/main" id="{C6EDCCA7-D535-E34D-9FBE-6C6DA4B243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0063" y="4037013"/>
            <a:ext cx="709612" cy="455612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9271" name="Rectangle 3">
            <a:extLst>
              <a:ext uri="{FF2B5EF4-FFF2-40B4-BE49-F238E27FC236}">
                <a16:creationId xmlns:a16="http://schemas.microsoft.com/office/drawing/2014/main" id="{715A17D8-73F8-9742-B6D5-702F7570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50"/>
            <a:ext cx="47593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Case 1 – Left eye</a:t>
            </a:r>
            <a:endParaRPr lang="en-US" altLang="en-US" sz="2200" b="1">
              <a:solidFill>
                <a:schemeClr val="bg1"/>
              </a:solidFill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3">
            <a:extLst>
              <a:ext uri="{FF2B5EF4-FFF2-40B4-BE49-F238E27FC236}">
                <a16:creationId xmlns:a16="http://schemas.microsoft.com/office/drawing/2014/main" id="{D1F52ED3-B3BC-C24C-825B-320933AFC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9" b="50311"/>
          <a:stretch>
            <a:fillRect/>
          </a:stretch>
        </p:blipFill>
        <p:spPr bwMode="auto">
          <a:xfrm>
            <a:off x="3660775" y="1555750"/>
            <a:ext cx="6196013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4" name="Picture 8">
            <a:extLst>
              <a:ext uri="{FF2B5EF4-FFF2-40B4-BE49-F238E27FC236}">
                <a16:creationId xmlns:a16="http://schemas.microsoft.com/office/drawing/2014/main" id="{24413ED0-6F6D-294C-B09B-636F7E822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5" t="10123" r="2164" b="50000"/>
          <a:stretch>
            <a:fillRect/>
          </a:stretch>
        </p:blipFill>
        <p:spPr bwMode="auto">
          <a:xfrm>
            <a:off x="3660775" y="2973388"/>
            <a:ext cx="59134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9">
            <a:extLst>
              <a:ext uri="{FF2B5EF4-FFF2-40B4-BE49-F238E27FC236}">
                <a16:creationId xmlns:a16="http://schemas.microsoft.com/office/drawing/2014/main" id="{956E0B3F-C04B-C74C-B210-39B234308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3" t="8357" b="49345"/>
          <a:stretch>
            <a:fillRect/>
          </a:stretch>
        </p:blipFill>
        <p:spPr bwMode="auto">
          <a:xfrm>
            <a:off x="3590925" y="4391025"/>
            <a:ext cx="6196013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Rectangle 3">
            <a:extLst>
              <a:ext uri="{FF2B5EF4-FFF2-40B4-BE49-F238E27FC236}">
                <a16:creationId xmlns:a16="http://schemas.microsoft.com/office/drawing/2014/main" id="{616A000C-3510-C749-B1FF-86A3506EF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36513"/>
            <a:ext cx="61245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OCT, autofluorescence, mfERG  in the diagnosis of anti-malarial toxicity</a:t>
            </a:r>
            <a:endParaRPr lang="en-US" altLang="en-US" sz="1000" b="1" i="1"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sp>
        <p:nvSpPr>
          <p:cNvPr id="141317" name="Rectangle 3">
            <a:extLst>
              <a:ext uri="{FF2B5EF4-FFF2-40B4-BE49-F238E27FC236}">
                <a16:creationId xmlns:a16="http://schemas.microsoft.com/office/drawing/2014/main" id="{74ACC135-0DB1-B54F-B204-F595AFBEA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765175"/>
            <a:ext cx="47593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SD-OCT Spectralis</a:t>
            </a:r>
            <a:endParaRPr lang="en-US" altLang="en-US" sz="2200" b="1">
              <a:solidFill>
                <a:schemeClr val="bg1"/>
              </a:solidFill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sp>
        <p:nvSpPr>
          <p:cNvPr id="141318" name="Rectangle 3">
            <a:extLst>
              <a:ext uri="{FF2B5EF4-FFF2-40B4-BE49-F238E27FC236}">
                <a16:creationId xmlns:a16="http://schemas.microsoft.com/office/drawing/2014/main" id="{94639EC3-AE03-1041-A8DC-C7A25E2C3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41338" y="695325"/>
            <a:ext cx="47577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10-2 HVF</a:t>
            </a:r>
            <a:endParaRPr lang="en-US" altLang="en-US" sz="2200" b="1">
              <a:solidFill>
                <a:schemeClr val="bg1"/>
              </a:solidFill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pic>
        <p:nvPicPr>
          <p:cNvPr id="141319" name="Picture 2">
            <a:extLst>
              <a:ext uri="{FF2B5EF4-FFF2-40B4-BE49-F238E27FC236}">
                <a16:creationId xmlns:a16="http://schemas.microsoft.com/office/drawing/2014/main" id="{0B322D04-A07B-DE46-A610-1DEBF5D0D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2" r="9038" b="3003"/>
          <a:stretch>
            <a:fillRect/>
          </a:stretch>
        </p:blipFill>
        <p:spPr bwMode="auto">
          <a:xfrm>
            <a:off x="-1588" y="2324100"/>
            <a:ext cx="3863976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0" name="Rectangle 3">
            <a:extLst>
              <a:ext uri="{FF2B5EF4-FFF2-40B4-BE49-F238E27FC236}">
                <a16:creationId xmlns:a16="http://schemas.microsoft.com/office/drawing/2014/main" id="{092FA159-D771-5440-BE2F-239EA4FD5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88913"/>
            <a:ext cx="47593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Case 2– Right eye</a:t>
            </a:r>
            <a:endParaRPr lang="en-US" altLang="en-US" sz="2200" b="1">
              <a:solidFill>
                <a:schemeClr val="bg1"/>
              </a:solidFill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>
            <a:extLst>
              <a:ext uri="{FF2B5EF4-FFF2-40B4-BE49-F238E27FC236}">
                <a16:creationId xmlns:a16="http://schemas.microsoft.com/office/drawing/2014/main" id="{2AA52202-CAC3-044E-9DC7-3C9247618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44283" r="9187" b="20184"/>
          <a:stretch>
            <a:fillRect/>
          </a:stretch>
        </p:blipFill>
        <p:spPr bwMode="auto">
          <a:xfrm>
            <a:off x="3892550" y="3228975"/>
            <a:ext cx="52514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2" name="Picture 4">
            <a:extLst>
              <a:ext uri="{FF2B5EF4-FFF2-40B4-BE49-F238E27FC236}">
                <a16:creationId xmlns:a16="http://schemas.microsoft.com/office/drawing/2014/main" id="{A068C81B-D84A-224D-AFF8-43A89009D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t="38972" b="16916"/>
          <a:stretch>
            <a:fillRect/>
          </a:stretch>
        </p:blipFill>
        <p:spPr bwMode="auto">
          <a:xfrm>
            <a:off x="3910013" y="1454150"/>
            <a:ext cx="5319712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5">
            <a:extLst>
              <a:ext uri="{FF2B5EF4-FFF2-40B4-BE49-F238E27FC236}">
                <a16:creationId xmlns:a16="http://schemas.microsoft.com/office/drawing/2014/main" id="{09916EF4-A3C4-D545-B472-CBA1D88A2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t="46085" b="14296"/>
          <a:stretch>
            <a:fillRect/>
          </a:stretch>
        </p:blipFill>
        <p:spPr bwMode="auto">
          <a:xfrm>
            <a:off x="3910013" y="4633913"/>
            <a:ext cx="5319712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Rectangle 3">
            <a:extLst>
              <a:ext uri="{FF2B5EF4-FFF2-40B4-BE49-F238E27FC236}">
                <a16:creationId xmlns:a16="http://schemas.microsoft.com/office/drawing/2014/main" id="{CB829372-4286-814E-B76C-CBC4E1F59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36513"/>
            <a:ext cx="61245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OCT, autofluorescence, mfERG  in the diagnosis of anti-malarial toxicity</a:t>
            </a:r>
            <a:endParaRPr lang="en-US" altLang="en-US" sz="1000" b="1" i="1"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sp>
        <p:nvSpPr>
          <p:cNvPr id="143365" name="Rectangle 3">
            <a:extLst>
              <a:ext uri="{FF2B5EF4-FFF2-40B4-BE49-F238E27FC236}">
                <a16:creationId xmlns:a16="http://schemas.microsoft.com/office/drawing/2014/main" id="{FF02CF1F-198E-2149-AB34-50C813A32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765175"/>
            <a:ext cx="47593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SD-OCT Cirrus</a:t>
            </a:r>
            <a:endParaRPr lang="en-US" altLang="en-US" sz="2200" b="1">
              <a:solidFill>
                <a:schemeClr val="bg1"/>
              </a:solidFill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sp>
        <p:nvSpPr>
          <p:cNvPr id="143366" name="Rectangle 3">
            <a:extLst>
              <a:ext uri="{FF2B5EF4-FFF2-40B4-BE49-F238E27FC236}">
                <a16:creationId xmlns:a16="http://schemas.microsoft.com/office/drawing/2014/main" id="{671681CB-036D-414B-996D-AC3C52A66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2775" y="692150"/>
            <a:ext cx="47577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10-2 HVF</a:t>
            </a:r>
            <a:endParaRPr lang="en-US" altLang="en-US" sz="2200" b="1">
              <a:solidFill>
                <a:schemeClr val="bg1"/>
              </a:solidFill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sp>
        <p:nvSpPr>
          <p:cNvPr id="143367" name="Rectangle 3">
            <a:extLst>
              <a:ext uri="{FF2B5EF4-FFF2-40B4-BE49-F238E27FC236}">
                <a16:creationId xmlns:a16="http://schemas.microsoft.com/office/drawing/2014/main" id="{63ACD29F-3F7D-7240-8908-89FB7CFCD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0"/>
            <a:ext cx="47593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Case 2 – Right eye</a:t>
            </a:r>
            <a:endParaRPr lang="en-US" altLang="en-US" sz="2200" b="1">
              <a:solidFill>
                <a:schemeClr val="bg1"/>
              </a:solidFill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pic>
        <p:nvPicPr>
          <p:cNvPr id="143368" name="Picture 2">
            <a:extLst>
              <a:ext uri="{FF2B5EF4-FFF2-40B4-BE49-F238E27FC236}">
                <a16:creationId xmlns:a16="http://schemas.microsoft.com/office/drawing/2014/main" id="{A3255261-84A7-D742-9B3A-E0E5F5D63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2" r="9038" b="3003"/>
          <a:stretch>
            <a:fillRect/>
          </a:stretch>
        </p:blipFill>
        <p:spPr bwMode="auto">
          <a:xfrm>
            <a:off x="0" y="2324100"/>
            <a:ext cx="38639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3">
            <a:extLst>
              <a:ext uri="{FF2B5EF4-FFF2-40B4-BE49-F238E27FC236}">
                <a16:creationId xmlns:a16="http://schemas.microsoft.com/office/drawing/2014/main" id="{00DC3466-342D-8740-B063-74615BA91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36513"/>
            <a:ext cx="61245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i="1"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OCT, autofluorescence, mfERG  in the diagnosis of anti-malarial toxicity</a:t>
            </a:r>
            <a:endParaRPr lang="en-US" altLang="en-US" sz="1000" b="1" i="1"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sp>
        <p:nvSpPr>
          <p:cNvPr id="145410" name="Rectangle 3">
            <a:extLst>
              <a:ext uri="{FF2B5EF4-FFF2-40B4-BE49-F238E27FC236}">
                <a16:creationId xmlns:a16="http://schemas.microsoft.com/office/drawing/2014/main" id="{D8B2ACDE-AB3B-DE4C-AF40-1FDB9FA6E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363" y="549275"/>
            <a:ext cx="47593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Autofluorescence</a:t>
            </a:r>
            <a:endParaRPr lang="en-US" altLang="en-US" sz="2200" b="1">
              <a:solidFill>
                <a:schemeClr val="bg1"/>
              </a:solidFill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FACE21FC-95CA-FC45-ADCA-7C7B7F9EA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41338" y="695325"/>
            <a:ext cx="47577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10-2 HVF</a:t>
            </a:r>
            <a:endParaRPr lang="en-US" altLang="en-US" sz="2200" b="1">
              <a:solidFill>
                <a:schemeClr val="bg1"/>
              </a:solidFill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037321A2-93E5-C84F-9250-05C51EBAC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175"/>
            <a:ext cx="47593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Century Gothic" panose="020B0502020202020204" pitchFamily="34" charset="0"/>
                <a:ea typeface="ヒラギノ角ゴ ProN W3" panose="020B0300000000000000" pitchFamily="34" charset="-128"/>
                <a:sym typeface="Century Gothic" panose="020B0502020202020204" pitchFamily="34" charset="0"/>
              </a:rPr>
              <a:t>Case 2 – Right eye</a:t>
            </a:r>
            <a:endParaRPr lang="en-US" altLang="en-US" sz="2200" b="1">
              <a:solidFill>
                <a:schemeClr val="bg1"/>
              </a:solidFill>
              <a:latin typeface="Century Gothic" panose="020B0502020202020204" pitchFamily="34" charset="0"/>
              <a:ea typeface="ヒラギノ明朝 ProN W6" panose="02020300000000000000" pitchFamily="18" charset="-128"/>
              <a:sym typeface="Century Gothic" panose="020B0502020202020204" pitchFamily="34" charset="0"/>
            </a:endParaRPr>
          </a:p>
        </p:txBody>
      </p:sp>
      <p:pic>
        <p:nvPicPr>
          <p:cNvPr id="145413" name="Picture 3">
            <a:extLst>
              <a:ext uri="{FF2B5EF4-FFF2-40B4-BE49-F238E27FC236}">
                <a16:creationId xmlns:a16="http://schemas.microsoft.com/office/drawing/2014/main" id="{375908FE-36C1-B744-98D3-9F1A00E84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1454150"/>
            <a:ext cx="4645025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2">
            <a:extLst>
              <a:ext uri="{FF2B5EF4-FFF2-40B4-BE49-F238E27FC236}">
                <a16:creationId xmlns:a16="http://schemas.microsoft.com/office/drawing/2014/main" id="{9BEB199F-D626-0344-A6E0-997A0C1E2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2" r="9038" b="3003"/>
          <a:stretch>
            <a:fillRect/>
          </a:stretch>
        </p:blipFill>
        <p:spPr bwMode="auto">
          <a:xfrm>
            <a:off x="0" y="2324100"/>
            <a:ext cx="38639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66556E8A-C350-7F4A-BBD6-9C4A9EE16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Arial" charset="0"/>
                <a:cs typeface="+mj-cs"/>
              </a:rPr>
              <a:t>Low Risk Patients</a:t>
            </a:r>
          </a:p>
        </p:txBody>
      </p:sp>
      <p:sp>
        <p:nvSpPr>
          <p:cNvPr id="151555" name="Text Box 3">
            <a:extLst>
              <a:ext uri="{FF2B5EF4-FFF2-40B4-BE49-F238E27FC236}">
                <a16:creationId xmlns:a16="http://schemas.microsoft.com/office/drawing/2014/main" id="{E1762B02-D03D-1B44-9BF1-8302C109A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77724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Dosage    Hydroxychloroquine	&lt; 6.5 mg/kgm/day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		         Chloroquine	&lt; 3 mg/kgm/day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Duration				&lt; 5 years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Habitus				lean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Renal/Liver Disease		none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Concurrent Retinal Disease	none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Age					&lt; 60</a:t>
            </a:r>
            <a:endParaRPr lang="en-US" altLang="en-US" sz="2400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AC19B18B-7D8B-344E-8043-7253FC0355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Arial" charset="0"/>
                <a:cs typeface="+mj-cs"/>
              </a:rPr>
              <a:t>Low Risk Patients</a:t>
            </a:r>
          </a:p>
        </p:txBody>
      </p:sp>
      <p:sp>
        <p:nvSpPr>
          <p:cNvPr id="153603" name="Text Box 3">
            <a:extLst>
              <a:ext uri="{FF2B5EF4-FFF2-40B4-BE49-F238E27FC236}">
                <a16:creationId xmlns:a16="http://schemas.microsoft.com/office/drawing/2014/main" id="{E50D264D-BEB9-BC4B-B1DA-3E257BC75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77724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&lt; 40 years of age:	q 5 years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&gt; 40 years of age:	q 2 years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&gt; 60 years of age:	q 1 year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Only 1 case of retinopathy reported less than 5 years at 6.5 mg/kgm or less</a:t>
            </a:r>
            <a:endParaRPr lang="en-US" altLang="en-US" sz="2400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DB6D51CC-14BB-0F4D-BE95-ED016E3DC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Arial" charset="0"/>
                <a:cs typeface="+mj-cs"/>
              </a:rPr>
              <a:t>Purpose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735614AE-307B-104B-80B3-860977DD7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77724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Review tests for macular toxicity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•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Suggest guidelines for screening patients on anti-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malarials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DAA38667-3B2A-434C-8A30-D478116EC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Arial" charset="0"/>
                <a:cs typeface="+mj-cs"/>
              </a:rPr>
              <a:t>High Risk Patients</a:t>
            </a:r>
          </a:p>
        </p:txBody>
      </p:sp>
      <p:sp>
        <p:nvSpPr>
          <p:cNvPr id="155651" name="Text Box 3">
            <a:extLst>
              <a:ext uri="{FF2B5EF4-FFF2-40B4-BE49-F238E27FC236}">
                <a16:creationId xmlns:a16="http://schemas.microsoft.com/office/drawing/2014/main" id="{D37A4130-FE41-9D47-9CAE-5E4967ADF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77724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Dosage    Hydroxychloroquine	&gt; 6.5 mg/kgm/day			         Chloroquine	&gt; 3 mg/kgm/day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Duration				&gt; 5 years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Habitus				high body fat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Renal/Liver Disease		present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Concurrent Retinal Disease	present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Age					&gt; 60</a:t>
            </a:r>
            <a:endParaRPr lang="en-US" altLang="en-US" sz="2400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03F06F67-5D21-C54E-A615-F74D94CCD6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Arial" charset="0"/>
                <a:cs typeface="+mj-cs"/>
              </a:rPr>
              <a:t>Ideal Body Weight</a:t>
            </a:r>
          </a:p>
        </p:txBody>
      </p:sp>
      <p:sp>
        <p:nvSpPr>
          <p:cNvPr id="157699" name="TextBox 1">
            <a:extLst>
              <a:ext uri="{FF2B5EF4-FFF2-40B4-BE49-F238E27FC236}">
                <a16:creationId xmlns:a16="http://schemas.microsoft.com/office/drawing/2014/main" id="{A4B8DBD9-A9F0-6941-B22F-E0D2942F2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1989138"/>
            <a:ext cx="75961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Obvious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What you weighed when you finished high school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What you weighed when you married the first time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Males: 100 lbs. + 7 lbs. per  each inch over 5 feet tall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Females: 100 lbs. + 5 lbs. per each inch over 5 feet tall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>
            <a:extLst>
              <a:ext uri="{FF2B5EF4-FFF2-40B4-BE49-F238E27FC236}">
                <a16:creationId xmlns:a16="http://schemas.microsoft.com/office/drawing/2014/main" id="{956E76BE-8CC2-B94A-8B8F-4509BF6295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Ideal vs Real Body Weight</a:t>
            </a:r>
          </a:p>
        </p:txBody>
      </p:sp>
      <p:sp>
        <p:nvSpPr>
          <p:cNvPr id="160770" name="Content Placeholder 3">
            <a:extLst>
              <a:ext uri="{FF2B5EF4-FFF2-40B4-BE49-F238E27FC236}">
                <a16:creationId xmlns:a16="http://schemas.microsoft.com/office/drawing/2014/main" id="{96D3CF7B-31C5-F243-BB9F-D96359C0E6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700213"/>
            <a:ext cx="7772400" cy="41148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AAO 2011 guidelines-  “</a:t>
            </a:r>
            <a:r>
              <a:rPr lang="en-US" altLang="ja-JP">
                <a:solidFill>
                  <a:schemeClr val="bg1"/>
                </a:solidFill>
              </a:rPr>
              <a:t>Antimalarials not retained in fatty tissues, so obese patients will be seriously overdosed if dose on real body weight. Obese: ideal body weight.</a:t>
            </a:r>
            <a:r>
              <a:rPr lang="en-US" altLang="en-US">
                <a:solidFill>
                  <a:schemeClr val="bg1"/>
                </a:solidFill>
              </a:rPr>
              <a:t>”</a:t>
            </a:r>
            <a:endParaRPr lang="en-US" altLang="ja-JP">
              <a:solidFill>
                <a:schemeClr val="bg1"/>
              </a:solidFill>
            </a:endParaRPr>
          </a:p>
          <a:p>
            <a:endParaRPr lang="en-US" altLang="en-US">
              <a:solidFill>
                <a:schemeClr val="bg1"/>
              </a:solidFill>
            </a:endParaRPr>
          </a:p>
          <a:p>
            <a:r>
              <a:rPr lang="en-US" altLang="en-US">
                <a:solidFill>
                  <a:schemeClr val="bg1"/>
                </a:solidFill>
              </a:rPr>
              <a:t>AAO 2016 guidelines: “concentration of these drugs low in fat.” “ All patients-daily less than 5 mgms/kgm  Real Body Weight!</a:t>
            </a:r>
          </a:p>
          <a:p>
            <a:pPr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  <a:p>
            <a:endParaRPr lang="en-US" altLang="en-US">
              <a:solidFill>
                <a:schemeClr val="bg1"/>
              </a:solidFill>
            </a:endParaRPr>
          </a:p>
          <a:p>
            <a:endParaRPr lang="en-US" altLang="en-US">
              <a:solidFill>
                <a:schemeClr val="bg1"/>
              </a:solidFill>
            </a:endParaRPr>
          </a:p>
          <a:p>
            <a:endParaRPr lang="en-US" altLang="en-US">
              <a:solidFill>
                <a:schemeClr val="bg1"/>
              </a:solidFill>
            </a:endParaRPr>
          </a:p>
          <a:p>
            <a:endParaRPr lang="en-US" altLang="en-US">
              <a:solidFill>
                <a:schemeClr val="bg1"/>
              </a:solidFill>
            </a:endParaRPr>
          </a:p>
          <a:p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D678A8CA-5B9F-D64E-87E2-D8AC2661E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Overweight and Obesity</a:t>
            </a:r>
          </a:p>
        </p:txBody>
      </p:sp>
      <p:sp>
        <p:nvSpPr>
          <p:cNvPr id="161794" name="Content Placeholder 2">
            <a:extLst>
              <a:ext uri="{FF2B5EF4-FFF2-40B4-BE49-F238E27FC236}">
                <a16:creationId xmlns:a16="http://schemas.microsoft.com/office/drawing/2014/main" id="{0C32153E-3355-EE4A-A0C6-D47920097D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1773238"/>
            <a:ext cx="7772400" cy="41148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CDC:  Obesity </a:t>
            </a:r>
            <a:r>
              <a:rPr lang="mr-IN" altLang="en-US">
                <a:solidFill>
                  <a:schemeClr val="bg1"/>
                </a:solidFill>
              </a:rPr>
              <a:t>–</a:t>
            </a:r>
            <a:r>
              <a:rPr lang="en-US" altLang="en-US">
                <a:solidFill>
                  <a:schemeClr val="bg1"/>
                </a:solidFill>
              </a:rPr>
              <a:t> BMI 30 and over</a:t>
            </a:r>
          </a:p>
          <a:p>
            <a:r>
              <a:rPr lang="en-US" altLang="en-US">
                <a:solidFill>
                  <a:schemeClr val="bg1"/>
                </a:solidFill>
              </a:rPr>
              <a:t> Age 20-39:  35.7%   age 40 -59:  42.8%                          age over 60:  41%  Hispanics, blacks (47%)</a:t>
            </a:r>
          </a:p>
          <a:p>
            <a:endParaRPr lang="en-US" altLang="en-US">
              <a:solidFill>
                <a:schemeClr val="bg1"/>
              </a:solidFill>
            </a:endParaRPr>
          </a:p>
          <a:p>
            <a:r>
              <a:rPr lang="en-US" altLang="en-US">
                <a:solidFill>
                  <a:schemeClr val="bg1"/>
                </a:solidFill>
              </a:rPr>
              <a:t> Overweight:  BMI 25-30: 30+% </a:t>
            </a:r>
          </a:p>
          <a:p>
            <a:r>
              <a:rPr lang="en-US" altLang="en-US">
                <a:solidFill>
                  <a:schemeClr val="bg1"/>
                </a:solidFill>
              </a:rPr>
              <a:t>2 of 3 adults are overweight or obese! </a:t>
            </a:r>
          </a:p>
          <a:p>
            <a:pPr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2">
            <a:extLst>
              <a:ext uri="{FF2B5EF4-FFF2-40B4-BE49-F238E27FC236}">
                <a16:creationId xmlns:a16="http://schemas.microsoft.com/office/drawing/2014/main" id="{81F39476-0309-304D-AF3C-35A2600469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Ideal vs Real Body Weight</a:t>
            </a:r>
          </a:p>
        </p:txBody>
      </p:sp>
      <p:sp>
        <p:nvSpPr>
          <p:cNvPr id="162818" name="Content Placeholder 3">
            <a:extLst>
              <a:ext uri="{FF2B5EF4-FFF2-40B4-BE49-F238E27FC236}">
                <a16:creationId xmlns:a16="http://schemas.microsoft.com/office/drawing/2014/main" id="{A8E95067-D271-0544-8370-D2FEC5CE72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190  (86 kgm RBW) (52 kgm IBW) 5 foot 3 inch  (160 cms) SLE patient on 400 mgms hydroxychloroquine per day</a:t>
            </a:r>
          </a:p>
          <a:p>
            <a:r>
              <a:rPr lang="en-US" altLang="en-US">
                <a:solidFill>
                  <a:schemeClr val="bg1"/>
                </a:solidFill>
              </a:rPr>
              <a:t>Maximum dose real weight @ 5 mgms/ kgm=430 mgms</a:t>
            </a:r>
          </a:p>
          <a:p>
            <a:r>
              <a:rPr lang="en-US" altLang="en-US">
                <a:solidFill>
                  <a:schemeClr val="bg1"/>
                </a:solidFill>
              </a:rPr>
              <a:t>Maximum dose ideal weight @ 6.5 kgms/kgm= 340 mgms</a:t>
            </a:r>
          </a:p>
          <a:p>
            <a:r>
              <a:rPr lang="en-US" altLang="en-US">
                <a:solidFill>
                  <a:schemeClr val="bg1"/>
                </a:solidFill>
              </a:rPr>
              <a:t>We will be overdosing small obese patients if we use real weight...... </a:t>
            </a:r>
          </a:p>
          <a:p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6370A25E-EE31-AA49-9444-0A18D302D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400 Mgms Daily Dose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9DFD1-CD6D-954F-8803-1866797FE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060575"/>
            <a:ext cx="8207375" cy="4114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If a female patient is less than 5 foot 7 inches, 400 </a:t>
            </a:r>
            <a:r>
              <a:rPr lang="en-US" dirty="0" err="1">
                <a:solidFill>
                  <a:schemeClr val="bg1"/>
                </a:solidFill>
              </a:rPr>
              <a:t>mgms</a:t>
            </a:r>
            <a:r>
              <a:rPr lang="en-US" dirty="0">
                <a:solidFill>
                  <a:schemeClr val="bg1"/>
                </a:solidFill>
              </a:rPr>
              <a:t> is at the top of her dose.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dirty="0">
                <a:solidFill>
                  <a:schemeClr val="bg1"/>
                </a:solidFill>
              </a:rPr>
              <a:t>         Latest AAO guidelines at 5 </a:t>
            </a:r>
            <a:r>
              <a:rPr lang="en-US" dirty="0" err="1">
                <a:solidFill>
                  <a:schemeClr val="bg1"/>
                </a:solidFill>
              </a:rPr>
              <a:t>mgms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kgms</a:t>
            </a:r>
            <a:r>
              <a:rPr lang="en-US" dirty="0">
                <a:solidFill>
                  <a:schemeClr val="bg1"/>
                </a:solidFill>
              </a:rPr>
              <a:t>   	Real  Body Weight (RBW) will overdose 	short patients- use IBW(ideal body weight)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CD74-CECD-DA42-8089-7FD511C5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Antimalarials Safe?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A4E91B-EA94-C64B-BF37-4AADC78D0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122  patients, 20 or more years of use…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Hydroxychloroquine           111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Chloroquine alone                 5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Chloroquine, then Hydroxy.   6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Only one patient developed retinopathy!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564A74-58D7-4946-BA47-956183AAF8ED}"/>
              </a:ext>
            </a:extLst>
          </p:cNvPr>
          <p:cNvSpPr/>
          <p:nvPr/>
        </p:nvSpPr>
        <p:spPr>
          <a:xfrm>
            <a:off x="3787145" y="619060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020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3CCA29FD-E68D-F04C-A1A7-C88573A663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Conclusion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:a16="http://schemas.microsoft.com/office/drawing/2014/main" id="{F89D7C61-4349-7343-9243-7E3EC4DD7A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989138"/>
            <a:ext cx="7772400" cy="41148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Hydroxychloroquine is safe with proper dose and monitoring.</a:t>
            </a:r>
          </a:p>
          <a:p>
            <a:r>
              <a:rPr lang="en-US" altLang="en-US">
                <a:solidFill>
                  <a:schemeClr val="bg1"/>
                </a:solidFill>
              </a:rPr>
              <a:t>Early retinopathy does not progress and is associated with 20/20 vision.</a:t>
            </a:r>
          </a:p>
          <a:p>
            <a:r>
              <a:rPr lang="en-US" altLang="en-US">
                <a:solidFill>
                  <a:schemeClr val="bg1"/>
                </a:solidFill>
              </a:rPr>
              <a:t>Retinopathy can be detected early.</a:t>
            </a:r>
          </a:p>
          <a:p>
            <a:r>
              <a:rPr lang="en-US" altLang="en-US">
                <a:solidFill>
                  <a:schemeClr val="bg1"/>
                </a:solidFill>
              </a:rPr>
              <a:t>RBW dosage ok for adult-  but-</a:t>
            </a:r>
          </a:p>
          <a:p>
            <a:r>
              <a:rPr lang="en-US" altLang="en-US">
                <a:solidFill>
                  <a:schemeClr val="bg1"/>
                </a:solidFill>
              </a:rPr>
              <a:t>Ideal body weight if short and/or overweight, obese.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Dscn7098">
            <a:extLst>
              <a:ext uri="{FF2B5EF4-FFF2-40B4-BE49-F238E27FC236}">
                <a16:creationId xmlns:a16="http://schemas.microsoft.com/office/drawing/2014/main" id="{F7913D59-FC1C-8A4B-BA70-D03F3516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28600"/>
            <a:ext cx="48974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5C657D7-AF56-8449-9C24-F979B8B79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Arial" charset="0"/>
                <a:cs typeface="+mj-cs"/>
              </a:rPr>
              <a:t>Tests Useful in Diagnosing Early Retinopathy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42AC59E5-4921-E446-8437-FD57FF42A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77724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1. 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Visual acuity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2.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Color vision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3.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Slit lamp examination -dilated pupil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4.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Field tests:	• </a:t>
            </a:r>
            <a:r>
              <a:rPr lang="en-US" altLang="en-US" sz="2400" b="1" dirty="0" err="1">
                <a:solidFill>
                  <a:srgbClr val="FFFFFF"/>
                </a:solidFill>
                <a:latin typeface="Arial" panose="020B0604020202020204" pitchFamily="34" charset="0"/>
              </a:rPr>
              <a:t>Amsler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			• 10-2 Humphrey: red and white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5.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Fundus examination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6.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OCT and autofluorescence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anose="020B0604020202020204" pitchFamily="34" charset="0"/>
              </a:rPr>
              <a:t>7.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Multifocal ERG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Dscn7089">
            <a:extLst>
              <a:ext uri="{FF2B5EF4-FFF2-40B4-BE49-F238E27FC236}">
                <a16:creationId xmlns:a16="http://schemas.microsoft.com/office/drawing/2014/main" id="{EA944017-AE30-7E4C-AD02-690327709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304800"/>
            <a:ext cx="4622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Dscn7096">
            <a:extLst>
              <a:ext uri="{FF2B5EF4-FFF2-40B4-BE49-F238E27FC236}">
                <a16:creationId xmlns:a16="http://schemas.microsoft.com/office/drawing/2014/main" id="{FE0C671B-E140-B34C-98B3-BEFEF7B6A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304800"/>
            <a:ext cx="43624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Dscn7085">
            <a:extLst>
              <a:ext uri="{FF2B5EF4-FFF2-40B4-BE49-F238E27FC236}">
                <a16:creationId xmlns:a16="http://schemas.microsoft.com/office/drawing/2014/main" id="{C36359C9-F2DA-424D-9537-E9F91ACF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7988"/>
            <a:ext cx="6096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Dscn7080">
            <a:extLst>
              <a:ext uri="{FF2B5EF4-FFF2-40B4-BE49-F238E27FC236}">
                <a16:creationId xmlns:a16="http://schemas.microsoft.com/office/drawing/2014/main" id="{CAF442B8-EA4D-B742-9369-18E30811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43243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1">
      <a:dk1>
        <a:srgbClr val="0000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3308</TotalTime>
  <Words>1100</Words>
  <Application>Microsoft Macintosh PowerPoint</Application>
  <PresentationFormat>On-screen Show (4:3)</PresentationFormat>
  <Paragraphs>219</Paragraphs>
  <Slides>37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Rounded MT Bold</vt:lpstr>
      <vt:lpstr>Century Gothic</vt:lpstr>
      <vt:lpstr>Times New Roman</vt:lpstr>
      <vt:lpstr>Blank Presentation</vt:lpstr>
      <vt:lpstr>Antimalarial Toxicity 2020 SLE Meeting  November 17, 2020</vt:lpstr>
      <vt:lpstr>Are Antimalarials Safe?</vt:lpstr>
      <vt:lpstr>Purpose</vt:lpstr>
      <vt:lpstr>PowerPoint Presentation</vt:lpstr>
      <vt:lpstr>Tests Useful in Diagnosing Early Retinopathy</vt:lpstr>
      <vt:lpstr>PowerPoint Presentation</vt:lpstr>
      <vt:lpstr>PowerPoint Presentation</vt:lpstr>
      <vt:lpstr>PowerPoint Presentation</vt:lpstr>
      <vt:lpstr>PowerPoint Presentation</vt:lpstr>
      <vt:lpstr>Objective Diagnostic Tests</vt:lpstr>
      <vt:lpstr>Multifocal ERG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OCT</vt:lpstr>
      <vt:lpstr>PowerPoint Presentation</vt:lpstr>
      <vt:lpstr>PowerPoint Presentation</vt:lpstr>
      <vt:lpstr>Color Vision Testing is Useful</vt:lpstr>
      <vt:lpstr>Early Retinopathy</vt:lpstr>
      <vt:lpstr>Screening Recommendations</vt:lpstr>
      <vt:lpstr>PowerPoint Presentation</vt:lpstr>
      <vt:lpstr>PowerPoint Presentation</vt:lpstr>
      <vt:lpstr>PowerPoint Presentation</vt:lpstr>
      <vt:lpstr>PowerPoint Presentation</vt:lpstr>
      <vt:lpstr>Low Risk Patients</vt:lpstr>
      <vt:lpstr>Low Risk Patients</vt:lpstr>
      <vt:lpstr>High Risk Patients</vt:lpstr>
      <vt:lpstr>Ideal Body Weight</vt:lpstr>
      <vt:lpstr>Ideal vs Real Body Weight</vt:lpstr>
      <vt:lpstr>Overweight and Obesity</vt:lpstr>
      <vt:lpstr>Ideal vs Real Body Weight</vt:lpstr>
      <vt:lpstr>400 Mgms Daily Dose</vt:lpstr>
      <vt:lpstr>Are Antimalarials Safe?</vt:lpstr>
      <vt:lpstr>Conclusion</vt:lpstr>
    </vt:vector>
  </TitlesOfParts>
  <Company>University Health Network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University Health Network</dc:creator>
  <cp:lastModifiedBy>michael.easterbrook@sympatico.ca</cp:lastModifiedBy>
  <cp:revision>146</cp:revision>
  <dcterms:created xsi:type="dcterms:W3CDTF">2002-02-21T20:50:09Z</dcterms:created>
  <dcterms:modified xsi:type="dcterms:W3CDTF">2020-11-16T23:31:26Z</dcterms:modified>
</cp:coreProperties>
</file>