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64" r:id="rId2"/>
    <p:sldId id="275" r:id="rId3"/>
    <p:sldId id="274" r:id="rId4"/>
    <p:sldId id="260" r:id="rId5"/>
    <p:sldId id="261" r:id="rId6"/>
    <p:sldId id="262" r:id="rId7"/>
    <p:sldId id="265" r:id="rId8"/>
    <p:sldId id="266" r:id="rId9"/>
    <p:sldId id="267" r:id="rId10"/>
    <p:sldId id="263" r:id="rId11"/>
    <p:sldId id="268" r:id="rId12"/>
    <p:sldId id="269" r:id="rId13"/>
    <p:sldId id="270" r:id="rId14"/>
    <p:sldId id="271" r:id="rId15"/>
    <p:sldId id="27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5266" autoAdjust="0"/>
    <p:restoredTop sz="94672"/>
  </p:normalViewPr>
  <p:slideViewPr>
    <p:cSldViewPr snapToGrid="0" snapToObjects="1">
      <p:cViewPr varScale="1">
        <p:scale>
          <a:sx n="134" d="100"/>
          <a:sy n="134" d="100"/>
        </p:scale>
        <p:origin x="2200"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C7F21D-6607-4619-8052-EB673965F19E}" type="doc">
      <dgm:prSet loTypeId="urn:microsoft.com/office/officeart/2005/8/layout/radial3" loCatId="cycle" qsTypeId="urn:microsoft.com/office/officeart/2005/8/quickstyle/3d2" qsCatId="3D" csTypeId="urn:microsoft.com/office/officeart/2005/8/colors/colorful4" csCatId="colorful" phldr="1"/>
      <dgm:spPr/>
      <dgm:t>
        <a:bodyPr/>
        <a:lstStyle/>
        <a:p>
          <a:endParaRPr lang="en-US"/>
        </a:p>
      </dgm:t>
    </dgm:pt>
    <dgm:pt modelId="{A942BADF-BC7A-4DA1-BAE8-40CE4D4DD0E9}">
      <dgm:prSet phldrT="[Text]" custT="1"/>
      <dgm:spPr/>
      <dgm:t>
        <a:bodyPr/>
        <a:lstStyle/>
        <a:p>
          <a:r>
            <a:rPr lang="en-US" sz="3600" b="1" dirty="0"/>
            <a:t>Support Services</a:t>
          </a:r>
        </a:p>
      </dgm:t>
    </dgm:pt>
    <dgm:pt modelId="{2259C57B-6856-4617-8D19-17EE9BF5A6DC}" type="parTrans" cxnId="{640E88CE-21CB-497D-AB60-D4BCDDDDF464}">
      <dgm:prSet/>
      <dgm:spPr/>
      <dgm:t>
        <a:bodyPr/>
        <a:lstStyle/>
        <a:p>
          <a:endParaRPr lang="en-US" sz="2000" b="1"/>
        </a:p>
      </dgm:t>
    </dgm:pt>
    <dgm:pt modelId="{0743CD11-A084-4D15-9BE7-DCDF2D0665FC}" type="sibTrans" cxnId="{640E88CE-21CB-497D-AB60-D4BCDDDDF464}">
      <dgm:prSet/>
      <dgm:spPr/>
      <dgm:t>
        <a:bodyPr/>
        <a:lstStyle/>
        <a:p>
          <a:endParaRPr lang="en-US" sz="2000" b="1"/>
        </a:p>
      </dgm:t>
    </dgm:pt>
    <dgm:pt modelId="{CBE7BA27-92C7-4DCF-921F-C89399CD12F7}">
      <dgm:prSet phldrT="[Text]" custT="1"/>
      <dgm:spPr/>
      <dgm:t>
        <a:bodyPr/>
        <a:lstStyle/>
        <a:p>
          <a:r>
            <a:rPr lang="en-US" sz="1200" b="1" dirty="0"/>
            <a:t>Cold Cuts Newsletter</a:t>
          </a:r>
        </a:p>
      </dgm:t>
    </dgm:pt>
    <dgm:pt modelId="{78148286-38A9-4FBF-BDC6-424AA79FE444}" type="parTrans" cxnId="{3137A72C-0AAF-4BD5-AB0D-E538B3626FB9}">
      <dgm:prSet/>
      <dgm:spPr/>
      <dgm:t>
        <a:bodyPr/>
        <a:lstStyle/>
        <a:p>
          <a:endParaRPr lang="en-US" sz="2000" b="1"/>
        </a:p>
      </dgm:t>
    </dgm:pt>
    <dgm:pt modelId="{6AE22116-6889-417D-90DE-7B1092B57F4B}" type="sibTrans" cxnId="{3137A72C-0AAF-4BD5-AB0D-E538B3626FB9}">
      <dgm:prSet/>
      <dgm:spPr/>
      <dgm:t>
        <a:bodyPr/>
        <a:lstStyle/>
        <a:p>
          <a:endParaRPr lang="en-US" sz="2000" b="1"/>
        </a:p>
      </dgm:t>
    </dgm:pt>
    <dgm:pt modelId="{C9C5F23B-477E-41BE-B46A-F2528B35BBBC}">
      <dgm:prSet phldrT="[Text]" custT="1"/>
      <dgm:spPr/>
      <dgm:t>
        <a:bodyPr/>
        <a:lstStyle/>
        <a:p>
          <a:r>
            <a:rPr lang="en-US" sz="1200" b="1" dirty="0"/>
            <a:t>Toll-Free Hotline</a:t>
          </a:r>
        </a:p>
      </dgm:t>
    </dgm:pt>
    <dgm:pt modelId="{9964CA13-D061-4FCF-9605-4129B1D607F0}" type="parTrans" cxnId="{0D589D82-9CE1-4721-ABC7-8A4BA697C09F}">
      <dgm:prSet/>
      <dgm:spPr/>
      <dgm:t>
        <a:bodyPr/>
        <a:lstStyle/>
        <a:p>
          <a:endParaRPr lang="en-US" sz="2000" b="1"/>
        </a:p>
      </dgm:t>
    </dgm:pt>
    <dgm:pt modelId="{4AF12CE4-7679-408F-AEF6-C14D892D16FD}" type="sibTrans" cxnId="{0D589D82-9CE1-4721-ABC7-8A4BA697C09F}">
      <dgm:prSet/>
      <dgm:spPr/>
      <dgm:t>
        <a:bodyPr/>
        <a:lstStyle/>
        <a:p>
          <a:endParaRPr lang="en-US" sz="2000" b="1"/>
        </a:p>
      </dgm:t>
    </dgm:pt>
    <dgm:pt modelId="{9D3AE4FC-6B87-44A9-B95F-3F89BD85A7F1}">
      <dgm:prSet phldrT="[Text]" custT="1"/>
      <dgm:spPr/>
      <dgm:t>
        <a:bodyPr/>
        <a:lstStyle/>
        <a:p>
          <a:r>
            <a:rPr lang="en-US" sz="1200" b="1" dirty="0"/>
            <a:t>Discussion Forum: Connect </a:t>
          </a:r>
          <a:r>
            <a:rPr lang="en-US" sz="1200" b="1" dirty="0">
              <a:solidFill>
                <a:schemeClr val="tx1"/>
              </a:solidFill>
            </a:rPr>
            <a:t>with 14,000 </a:t>
          </a:r>
          <a:r>
            <a:rPr lang="en-US" sz="1200" b="1" dirty="0"/>
            <a:t>Global Frosties</a:t>
          </a:r>
        </a:p>
      </dgm:t>
    </dgm:pt>
    <dgm:pt modelId="{9FDF4217-83B0-4CCF-A14C-45E6F876C948}" type="parTrans" cxnId="{E3D6ABF8-3403-4791-98DE-D1F01C68607D}">
      <dgm:prSet/>
      <dgm:spPr/>
      <dgm:t>
        <a:bodyPr/>
        <a:lstStyle/>
        <a:p>
          <a:endParaRPr lang="en-US" sz="2000" b="1"/>
        </a:p>
      </dgm:t>
    </dgm:pt>
    <dgm:pt modelId="{D864ACD0-D449-4E82-8190-109064F60ADD}" type="sibTrans" cxnId="{E3D6ABF8-3403-4791-98DE-D1F01C68607D}">
      <dgm:prSet/>
      <dgm:spPr/>
      <dgm:t>
        <a:bodyPr/>
        <a:lstStyle/>
        <a:p>
          <a:endParaRPr lang="en-US" sz="2000" b="1"/>
        </a:p>
      </dgm:t>
    </dgm:pt>
    <dgm:pt modelId="{8024EB9F-49AE-4BA1-85E3-54421CDEC34B}">
      <dgm:prSet phldrT="[Text]" custT="1"/>
      <dgm:spPr/>
      <dgm:t>
        <a:bodyPr/>
        <a:lstStyle/>
        <a:p>
          <a:r>
            <a:rPr lang="en-US" sz="1200" b="1" dirty="0"/>
            <a:t>First Alert on Research and New Products</a:t>
          </a:r>
        </a:p>
      </dgm:t>
    </dgm:pt>
    <dgm:pt modelId="{DAA54C4B-243C-4085-9FCB-CD78507E3214}" type="parTrans" cxnId="{80B93919-7B58-43DA-A1CF-C2369B5C551E}">
      <dgm:prSet/>
      <dgm:spPr/>
      <dgm:t>
        <a:bodyPr/>
        <a:lstStyle/>
        <a:p>
          <a:endParaRPr lang="en-US" sz="2000" b="1"/>
        </a:p>
      </dgm:t>
    </dgm:pt>
    <dgm:pt modelId="{3E1C60A7-DE0B-4378-8A2A-E449A94F4689}" type="sibTrans" cxnId="{80B93919-7B58-43DA-A1CF-C2369B5C551E}">
      <dgm:prSet/>
      <dgm:spPr/>
      <dgm:t>
        <a:bodyPr/>
        <a:lstStyle/>
        <a:p>
          <a:endParaRPr lang="en-US" sz="2000" b="1"/>
        </a:p>
      </dgm:t>
    </dgm:pt>
    <dgm:pt modelId="{36D652A1-C5D7-4A8C-9CC6-AB45CBD292EE}">
      <dgm:prSet phldrT="[Text]" custT="1"/>
      <dgm:spPr/>
      <dgm:t>
        <a:bodyPr/>
        <a:lstStyle/>
        <a:p>
          <a:r>
            <a:rPr lang="en-US" sz="1200" b="1" dirty="0"/>
            <a:t>Educational Materials</a:t>
          </a:r>
        </a:p>
      </dgm:t>
    </dgm:pt>
    <dgm:pt modelId="{8A9ED4E5-C13F-4B31-A41E-A2EA675E44B6}" type="parTrans" cxnId="{6DD2718C-2FD2-4EAF-9B89-75ECAB613C85}">
      <dgm:prSet/>
      <dgm:spPr/>
      <dgm:t>
        <a:bodyPr/>
        <a:lstStyle/>
        <a:p>
          <a:endParaRPr lang="en-US" sz="2000" b="1"/>
        </a:p>
      </dgm:t>
    </dgm:pt>
    <dgm:pt modelId="{CCE1F224-5064-4C69-923A-17CBD5A61778}" type="sibTrans" cxnId="{6DD2718C-2FD2-4EAF-9B89-75ECAB613C85}">
      <dgm:prSet/>
      <dgm:spPr/>
      <dgm:t>
        <a:bodyPr/>
        <a:lstStyle/>
        <a:p>
          <a:endParaRPr lang="en-US" sz="2000" b="1"/>
        </a:p>
      </dgm:t>
    </dgm:pt>
    <dgm:pt modelId="{F282D6CA-F0C3-4708-B9F2-13D670D8B589}">
      <dgm:prSet phldrT="[Text]" custT="1"/>
      <dgm:spPr/>
      <dgm:t>
        <a:bodyPr/>
        <a:lstStyle/>
        <a:p>
          <a:r>
            <a:rPr lang="en-US" sz="1200" b="1" dirty="0"/>
            <a:t>Member Discounts on Warming Products</a:t>
          </a:r>
        </a:p>
      </dgm:t>
    </dgm:pt>
    <dgm:pt modelId="{944B025F-56D5-4423-B29C-71233CC2B2E6}" type="parTrans" cxnId="{384B138A-9FC2-4BF7-898E-120EB8AB39ED}">
      <dgm:prSet/>
      <dgm:spPr/>
      <dgm:t>
        <a:bodyPr/>
        <a:lstStyle/>
        <a:p>
          <a:endParaRPr lang="en-US" sz="2000" b="1"/>
        </a:p>
      </dgm:t>
    </dgm:pt>
    <dgm:pt modelId="{A6ED01A2-6E8F-4C4A-B2C3-044191DDB4E5}" type="sibTrans" cxnId="{384B138A-9FC2-4BF7-898E-120EB8AB39ED}">
      <dgm:prSet/>
      <dgm:spPr/>
      <dgm:t>
        <a:bodyPr/>
        <a:lstStyle/>
        <a:p>
          <a:endParaRPr lang="en-US" sz="2000" b="1"/>
        </a:p>
      </dgm:t>
    </dgm:pt>
    <dgm:pt modelId="{80739998-4CD3-455E-AD1F-14CBF46E3088}">
      <dgm:prSet phldrT="[Text]" custT="1"/>
      <dgm:spPr/>
      <dgm:t>
        <a:bodyPr/>
        <a:lstStyle/>
        <a:p>
          <a:r>
            <a:rPr lang="en-US" sz="1200" b="1" dirty="0"/>
            <a:t>Social Media Communities Facebook</a:t>
          </a:r>
          <a:br>
            <a:rPr lang="en-US" sz="1200" b="1" dirty="0"/>
          </a:br>
          <a:r>
            <a:rPr lang="en-US" sz="1200" b="1" dirty="0"/>
            <a:t>Twitter</a:t>
          </a:r>
          <a:br>
            <a:rPr lang="en-US" sz="1200" b="1" dirty="0"/>
          </a:br>
          <a:r>
            <a:rPr lang="en-US" sz="1200" b="1" dirty="0">
              <a:solidFill>
                <a:schemeClr val="tx1"/>
              </a:solidFill>
            </a:rPr>
            <a:t>Pinterest </a:t>
          </a:r>
          <a:br>
            <a:rPr lang="en-US" sz="1200" b="1" dirty="0">
              <a:solidFill>
                <a:schemeClr val="tx1"/>
              </a:solidFill>
            </a:rPr>
          </a:br>
          <a:r>
            <a:rPr lang="en-US" sz="1200" b="1" dirty="0">
              <a:solidFill>
                <a:schemeClr val="tx1"/>
              </a:solidFill>
            </a:rPr>
            <a:t>Instagram</a:t>
          </a:r>
        </a:p>
      </dgm:t>
    </dgm:pt>
    <dgm:pt modelId="{EE8A6022-987D-431D-9282-126F83948617}" type="parTrans" cxnId="{6BAB40A4-5662-446E-A5EB-87103C72CA25}">
      <dgm:prSet/>
      <dgm:spPr/>
      <dgm:t>
        <a:bodyPr/>
        <a:lstStyle/>
        <a:p>
          <a:endParaRPr lang="en-US" sz="2000" b="1"/>
        </a:p>
      </dgm:t>
    </dgm:pt>
    <dgm:pt modelId="{56F177A3-4C99-4996-8E27-3AC8486ECFA6}" type="sibTrans" cxnId="{6BAB40A4-5662-446E-A5EB-87103C72CA25}">
      <dgm:prSet/>
      <dgm:spPr/>
      <dgm:t>
        <a:bodyPr/>
        <a:lstStyle/>
        <a:p>
          <a:endParaRPr lang="en-US" sz="2000" b="1"/>
        </a:p>
      </dgm:t>
    </dgm:pt>
    <dgm:pt modelId="{8124A9D2-5188-414F-AB5D-F137709A48AC}">
      <dgm:prSet phldrT="[Text]" custT="1"/>
      <dgm:spPr/>
      <dgm:t>
        <a:bodyPr/>
        <a:lstStyle/>
        <a:p>
          <a:r>
            <a:rPr lang="en-US" sz="1200" b="1" dirty="0"/>
            <a:t>Informative</a:t>
          </a:r>
          <a:br>
            <a:rPr lang="en-US" sz="1200" b="1" dirty="0"/>
          </a:br>
          <a:r>
            <a:rPr lang="en-US" sz="1200" b="1" dirty="0"/>
            <a:t>“In the News” </a:t>
          </a:r>
          <a:br>
            <a:rPr lang="en-US" sz="1200" b="1" dirty="0"/>
          </a:br>
          <a:r>
            <a:rPr lang="en-US" sz="1200" b="1" dirty="0"/>
            <a:t>Blog</a:t>
          </a:r>
        </a:p>
      </dgm:t>
    </dgm:pt>
    <dgm:pt modelId="{F7970F84-1136-408A-B473-C0BDDF6AC0EA}" type="parTrans" cxnId="{2E9194E9-4EC1-4FE4-9085-5AD4F55C4894}">
      <dgm:prSet/>
      <dgm:spPr/>
      <dgm:t>
        <a:bodyPr/>
        <a:lstStyle/>
        <a:p>
          <a:endParaRPr lang="en-US" sz="2000" b="1"/>
        </a:p>
      </dgm:t>
    </dgm:pt>
    <dgm:pt modelId="{AEA6E920-09EA-4D42-9906-67AE382BB7C8}" type="sibTrans" cxnId="{2E9194E9-4EC1-4FE4-9085-5AD4F55C4894}">
      <dgm:prSet/>
      <dgm:spPr/>
      <dgm:t>
        <a:bodyPr/>
        <a:lstStyle/>
        <a:p>
          <a:endParaRPr lang="en-US" sz="2000" b="1"/>
        </a:p>
      </dgm:t>
    </dgm:pt>
    <dgm:pt modelId="{6CA6BD20-2550-473A-A083-E693BDBE8690}">
      <dgm:prSet phldrT="[Text]"/>
      <dgm:spPr/>
      <dgm:t>
        <a:bodyPr/>
        <a:lstStyle/>
        <a:p>
          <a:r>
            <a:rPr lang="en-US" b="1" dirty="0"/>
            <a:t>Raynaud’s Awareness Month</a:t>
          </a:r>
        </a:p>
      </dgm:t>
    </dgm:pt>
    <dgm:pt modelId="{B0633B59-4BB8-4CD5-86D7-17A3673EDA5E}" type="parTrans" cxnId="{D2E2357B-87BF-4246-9F09-53D4E49C1F62}">
      <dgm:prSet/>
      <dgm:spPr/>
      <dgm:t>
        <a:bodyPr/>
        <a:lstStyle/>
        <a:p>
          <a:endParaRPr lang="en-US"/>
        </a:p>
      </dgm:t>
    </dgm:pt>
    <dgm:pt modelId="{C81980EA-FC02-4D69-8004-D679A9499EAC}" type="sibTrans" cxnId="{D2E2357B-87BF-4246-9F09-53D4E49C1F62}">
      <dgm:prSet/>
      <dgm:spPr/>
      <dgm:t>
        <a:bodyPr/>
        <a:lstStyle/>
        <a:p>
          <a:endParaRPr lang="en-US"/>
        </a:p>
      </dgm:t>
    </dgm:pt>
    <dgm:pt modelId="{20AF24CE-D3A0-4409-A945-229DA2EA195A}" type="pres">
      <dgm:prSet presAssocID="{A9C7F21D-6607-4619-8052-EB673965F19E}" presName="composite" presStyleCnt="0">
        <dgm:presLayoutVars>
          <dgm:chMax val="1"/>
          <dgm:dir/>
          <dgm:resizeHandles val="exact"/>
        </dgm:presLayoutVars>
      </dgm:prSet>
      <dgm:spPr/>
    </dgm:pt>
    <dgm:pt modelId="{D7D0B821-7CA6-465A-AAA2-84454059BFE1}" type="pres">
      <dgm:prSet presAssocID="{A9C7F21D-6607-4619-8052-EB673965F19E}" presName="radial" presStyleCnt="0">
        <dgm:presLayoutVars>
          <dgm:animLvl val="ctr"/>
        </dgm:presLayoutVars>
      </dgm:prSet>
      <dgm:spPr/>
    </dgm:pt>
    <dgm:pt modelId="{6D9491CC-0F88-475F-B48B-37DE5A395F90}" type="pres">
      <dgm:prSet presAssocID="{A942BADF-BC7A-4DA1-BAE8-40CE4D4DD0E9}" presName="centerShape" presStyleLbl="vennNode1" presStyleIdx="0" presStyleCnt="10"/>
      <dgm:spPr/>
    </dgm:pt>
    <dgm:pt modelId="{67F1A688-35B9-43BD-A0CC-E1993338B27F}" type="pres">
      <dgm:prSet presAssocID="{CBE7BA27-92C7-4DCF-921F-C89399CD12F7}" presName="node" presStyleLbl="vennNode1" presStyleIdx="1" presStyleCnt="10">
        <dgm:presLayoutVars>
          <dgm:bulletEnabled val="1"/>
        </dgm:presLayoutVars>
      </dgm:prSet>
      <dgm:spPr/>
    </dgm:pt>
    <dgm:pt modelId="{BBEEB887-D39F-40C4-B8B7-51B36A0BDA10}" type="pres">
      <dgm:prSet presAssocID="{8124A9D2-5188-414F-AB5D-F137709A48AC}" presName="node" presStyleLbl="vennNode1" presStyleIdx="2" presStyleCnt="10">
        <dgm:presLayoutVars>
          <dgm:bulletEnabled val="1"/>
        </dgm:presLayoutVars>
      </dgm:prSet>
      <dgm:spPr/>
    </dgm:pt>
    <dgm:pt modelId="{83258C2F-5C8C-4B60-9B07-E5C6E1145AEE}" type="pres">
      <dgm:prSet presAssocID="{C9C5F23B-477E-41BE-B46A-F2528B35BBBC}" presName="node" presStyleLbl="vennNode1" presStyleIdx="3" presStyleCnt="10">
        <dgm:presLayoutVars>
          <dgm:bulletEnabled val="1"/>
        </dgm:presLayoutVars>
      </dgm:prSet>
      <dgm:spPr/>
    </dgm:pt>
    <dgm:pt modelId="{CEEE6704-D258-46E8-968D-7E5470AB9B9D}" type="pres">
      <dgm:prSet presAssocID="{F282D6CA-F0C3-4708-B9F2-13D670D8B589}" presName="node" presStyleLbl="vennNode1" presStyleIdx="4" presStyleCnt="10">
        <dgm:presLayoutVars>
          <dgm:bulletEnabled val="1"/>
        </dgm:presLayoutVars>
      </dgm:prSet>
      <dgm:spPr/>
    </dgm:pt>
    <dgm:pt modelId="{83B1EEE1-B526-4060-BEE2-EFFCD4B6387C}" type="pres">
      <dgm:prSet presAssocID="{9D3AE4FC-6B87-44A9-B95F-3F89BD85A7F1}" presName="node" presStyleLbl="vennNode1" presStyleIdx="5" presStyleCnt="10">
        <dgm:presLayoutVars>
          <dgm:bulletEnabled val="1"/>
        </dgm:presLayoutVars>
      </dgm:prSet>
      <dgm:spPr/>
    </dgm:pt>
    <dgm:pt modelId="{B0822B1C-2D2E-4EC2-A261-1D417DC23B4E}" type="pres">
      <dgm:prSet presAssocID="{36D652A1-C5D7-4A8C-9CC6-AB45CBD292EE}" presName="node" presStyleLbl="vennNode1" presStyleIdx="6" presStyleCnt="10">
        <dgm:presLayoutVars>
          <dgm:bulletEnabled val="1"/>
        </dgm:presLayoutVars>
      </dgm:prSet>
      <dgm:spPr/>
    </dgm:pt>
    <dgm:pt modelId="{28EF88DA-B410-4EFE-AEEB-F16E1017A4D5}" type="pres">
      <dgm:prSet presAssocID="{8024EB9F-49AE-4BA1-85E3-54421CDEC34B}" presName="node" presStyleLbl="vennNode1" presStyleIdx="7" presStyleCnt="10">
        <dgm:presLayoutVars>
          <dgm:bulletEnabled val="1"/>
        </dgm:presLayoutVars>
      </dgm:prSet>
      <dgm:spPr/>
    </dgm:pt>
    <dgm:pt modelId="{D6C78C2F-82A7-499B-AE4E-FB54D6188DA9}" type="pres">
      <dgm:prSet presAssocID="{80739998-4CD3-455E-AD1F-14CBF46E3088}" presName="node" presStyleLbl="vennNode1" presStyleIdx="8" presStyleCnt="10">
        <dgm:presLayoutVars>
          <dgm:bulletEnabled val="1"/>
        </dgm:presLayoutVars>
      </dgm:prSet>
      <dgm:spPr/>
    </dgm:pt>
    <dgm:pt modelId="{392DF970-8295-4EF5-A263-6744DC17DB65}" type="pres">
      <dgm:prSet presAssocID="{6CA6BD20-2550-473A-A083-E693BDBE8690}" presName="node" presStyleLbl="vennNode1" presStyleIdx="9" presStyleCnt="10">
        <dgm:presLayoutVars>
          <dgm:bulletEnabled val="1"/>
        </dgm:presLayoutVars>
      </dgm:prSet>
      <dgm:spPr/>
    </dgm:pt>
  </dgm:ptLst>
  <dgm:cxnLst>
    <dgm:cxn modelId="{C24DEE05-86B5-9E4D-8506-EC2EF91D0C54}" type="presOf" srcId="{CBE7BA27-92C7-4DCF-921F-C89399CD12F7}" destId="{67F1A688-35B9-43BD-A0CC-E1993338B27F}" srcOrd="0" destOrd="0" presId="urn:microsoft.com/office/officeart/2005/8/layout/radial3"/>
    <dgm:cxn modelId="{ADB93914-FAF9-7640-AE67-948AD1634DD2}" type="presOf" srcId="{6CA6BD20-2550-473A-A083-E693BDBE8690}" destId="{392DF970-8295-4EF5-A263-6744DC17DB65}" srcOrd="0" destOrd="0" presId="urn:microsoft.com/office/officeart/2005/8/layout/radial3"/>
    <dgm:cxn modelId="{5F0B1A18-BF0B-DE4F-AA35-37E382768D64}" type="presOf" srcId="{9D3AE4FC-6B87-44A9-B95F-3F89BD85A7F1}" destId="{83B1EEE1-B526-4060-BEE2-EFFCD4B6387C}" srcOrd="0" destOrd="0" presId="urn:microsoft.com/office/officeart/2005/8/layout/radial3"/>
    <dgm:cxn modelId="{80B93919-7B58-43DA-A1CF-C2369B5C551E}" srcId="{A942BADF-BC7A-4DA1-BAE8-40CE4D4DD0E9}" destId="{8024EB9F-49AE-4BA1-85E3-54421CDEC34B}" srcOrd="6" destOrd="0" parTransId="{DAA54C4B-243C-4085-9FCB-CD78507E3214}" sibTransId="{3E1C60A7-DE0B-4378-8A2A-E449A94F4689}"/>
    <dgm:cxn modelId="{3137A72C-0AAF-4BD5-AB0D-E538B3626FB9}" srcId="{A942BADF-BC7A-4DA1-BAE8-40CE4D4DD0E9}" destId="{CBE7BA27-92C7-4DCF-921F-C89399CD12F7}" srcOrd="0" destOrd="0" parTransId="{78148286-38A9-4FBF-BDC6-424AA79FE444}" sibTransId="{6AE22116-6889-417D-90DE-7B1092B57F4B}"/>
    <dgm:cxn modelId="{9231274B-34A0-CB4C-8AFB-3BA05805298A}" type="presOf" srcId="{C9C5F23B-477E-41BE-B46A-F2528B35BBBC}" destId="{83258C2F-5C8C-4B60-9B07-E5C6E1145AEE}" srcOrd="0" destOrd="0" presId="urn:microsoft.com/office/officeart/2005/8/layout/radial3"/>
    <dgm:cxn modelId="{D2E2357B-87BF-4246-9F09-53D4E49C1F62}" srcId="{A942BADF-BC7A-4DA1-BAE8-40CE4D4DD0E9}" destId="{6CA6BD20-2550-473A-A083-E693BDBE8690}" srcOrd="8" destOrd="0" parTransId="{B0633B59-4BB8-4CD5-86D7-17A3673EDA5E}" sibTransId="{C81980EA-FC02-4D69-8004-D679A9499EAC}"/>
    <dgm:cxn modelId="{F08BEB7F-C35B-1E44-922C-0D4E3AB1617B}" type="presOf" srcId="{8124A9D2-5188-414F-AB5D-F137709A48AC}" destId="{BBEEB887-D39F-40C4-B8B7-51B36A0BDA10}" srcOrd="0" destOrd="0" presId="urn:microsoft.com/office/officeart/2005/8/layout/radial3"/>
    <dgm:cxn modelId="{0D589D82-9CE1-4721-ABC7-8A4BA697C09F}" srcId="{A942BADF-BC7A-4DA1-BAE8-40CE4D4DD0E9}" destId="{C9C5F23B-477E-41BE-B46A-F2528B35BBBC}" srcOrd="2" destOrd="0" parTransId="{9964CA13-D061-4FCF-9605-4129B1D607F0}" sibTransId="{4AF12CE4-7679-408F-AEF6-C14D892D16FD}"/>
    <dgm:cxn modelId="{384B138A-9FC2-4BF7-898E-120EB8AB39ED}" srcId="{A942BADF-BC7A-4DA1-BAE8-40CE4D4DD0E9}" destId="{F282D6CA-F0C3-4708-B9F2-13D670D8B589}" srcOrd="3" destOrd="0" parTransId="{944B025F-56D5-4423-B29C-71233CC2B2E6}" sibTransId="{A6ED01A2-6E8F-4C4A-B2C3-044191DDB4E5}"/>
    <dgm:cxn modelId="{6DD2718C-2FD2-4EAF-9B89-75ECAB613C85}" srcId="{A942BADF-BC7A-4DA1-BAE8-40CE4D4DD0E9}" destId="{36D652A1-C5D7-4A8C-9CC6-AB45CBD292EE}" srcOrd="5" destOrd="0" parTransId="{8A9ED4E5-C13F-4B31-A41E-A2EA675E44B6}" sibTransId="{CCE1F224-5064-4C69-923A-17CBD5A61778}"/>
    <dgm:cxn modelId="{CEF32F8F-AF52-BC40-9896-B62E30B45588}" type="presOf" srcId="{A9C7F21D-6607-4619-8052-EB673965F19E}" destId="{20AF24CE-D3A0-4409-A945-229DA2EA195A}" srcOrd="0" destOrd="0" presId="urn:microsoft.com/office/officeart/2005/8/layout/radial3"/>
    <dgm:cxn modelId="{7700B0A1-24FF-C044-905D-0C36A3FA15EF}" type="presOf" srcId="{36D652A1-C5D7-4A8C-9CC6-AB45CBD292EE}" destId="{B0822B1C-2D2E-4EC2-A261-1D417DC23B4E}" srcOrd="0" destOrd="0" presId="urn:microsoft.com/office/officeart/2005/8/layout/radial3"/>
    <dgm:cxn modelId="{6BAB40A4-5662-446E-A5EB-87103C72CA25}" srcId="{A942BADF-BC7A-4DA1-BAE8-40CE4D4DD0E9}" destId="{80739998-4CD3-455E-AD1F-14CBF46E3088}" srcOrd="7" destOrd="0" parTransId="{EE8A6022-987D-431D-9282-126F83948617}" sibTransId="{56F177A3-4C99-4996-8E27-3AC8486ECFA6}"/>
    <dgm:cxn modelId="{DE7098AD-0149-7A4B-BBA8-C9F49676561D}" type="presOf" srcId="{80739998-4CD3-455E-AD1F-14CBF46E3088}" destId="{D6C78C2F-82A7-499B-AE4E-FB54D6188DA9}" srcOrd="0" destOrd="0" presId="urn:microsoft.com/office/officeart/2005/8/layout/radial3"/>
    <dgm:cxn modelId="{0DBDEAC2-765F-1D49-8934-59C9CC731E45}" type="presOf" srcId="{F282D6CA-F0C3-4708-B9F2-13D670D8B589}" destId="{CEEE6704-D258-46E8-968D-7E5470AB9B9D}" srcOrd="0" destOrd="0" presId="urn:microsoft.com/office/officeart/2005/8/layout/radial3"/>
    <dgm:cxn modelId="{640E88CE-21CB-497D-AB60-D4BCDDDDF464}" srcId="{A9C7F21D-6607-4619-8052-EB673965F19E}" destId="{A942BADF-BC7A-4DA1-BAE8-40CE4D4DD0E9}" srcOrd="0" destOrd="0" parTransId="{2259C57B-6856-4617-8D19-17EE9BF5A6DC}" sibTransId="{0743CD11-A084-4D15-9BE7-DCDF2D0665FC}"/>
    <dgm:cxn modelId="{51FC3FD3-607D-D842-9D08-A93FC592153F}" type="presOf" srcId="{A942BADF-BC7A-4DA1-BAE8-40CE4D4DD0E9}" destId="{6D9491CC-0F88-475F-B48B-37DE5A395F90}" srcOrd="0" destOrd="0" presId="urn:microsoft.com/office/officeart/2005/8/layout/radial3"/>
    <dgm:cxn modelId="{B250DAD9-7C51-8340-8361-E46FF2969008}" type="presOf" srcId="{8024EB9F-49AE-4BA1-85E3-54421CDEC34B}" destId="{28EF88DA-B410-4EFE-AEEB-F16E1017A4D5}" srcOrd="0" destOrd="0" presId="urn:microsoft.com/office/officeart/2005/8/layout/radial3"/>
    <dgm:cxn modelId="{2E9194E9-4EC1-4FE4-9085-5AD4F55C4894}" srcId="{A942BADF-BC7A-4DA1-BAE8-40CE4D4DD0E9}" destId="{8124A9D2-5188-414F-AB5D-F137709A48AC}" srcOrd="1" destOrd="0" parTransId="{F7970F84-1136-408A-B473-C0BDDF6AC0EA}" sibTransId="{AEA6E920-09EA-4D42-9906-67AE382BB7C8}"/>
    <dgm:cxn modelId="{E3D6ABF8-3403-4791-98DE-D1F01C68607D}" srcId="{A942BADF-BC7A-4DA1-BAE8-40CE4D4DD0E9}" destId="{9D3AE4FC-6B87-44A9-B95F-3F89BD85A7F1}" srcOrd="4" destOrd="0" parTransId="{9FDF4217-83B0-4CCF-A14C-45E6F876C948}" sibTransId="{D864ACD0-D449-4E82-8190-109064F60ADD}"/>
    <dgm:cxn modelId="{A9316A1C-61DD-5742-9FDD-0F48649EEC75}" type="presParOf" srcId="{20AF24CE-D3A0-4409-A945-229DA2EA195A}" destId="{D7D0B821-7CA6-465A-AAA2-84454059BFE1}" srcOrd="0" destOrd="0" presId="urn:microsoft.com/office/officeart/2005/8/layout/radial3"/>
    <dgm:cxn modelId="{C61EDDC9-4530-244A-8028-65AB4142891F}" type="presParOf" srcId="{D7D0B821-7CA6-465A-AAA2-84454059BFE1}" destId="{6D9491CC-0F88-475F-B48B-37DE5A395F90}" srcOrd="0" destOrd="0" presId="urn:microsoft.com/office/officeart/2005/8/layout/radial3"/>
    <dgm:cxn modelId="{4DBA0C2B-59E6-124A-ADC6-7A23AB62C4C0}" type="presParOf" srcId="{D7D0B821-7CA6-465A-AAA2-84454059BFE1}" destId="{67F1A688-35B9-43BD-A0CC-E1993338B27F}" srcOrd="1" destOrd="0" presId="urn:microsoft.com/office/officeart/2005/8/layout/radial3"/>
    <dgm:cxn modelId="{B056619F-7B2B-8648-AFB6-67A52A77DDC5}" type="presParOf" srcId="{D7D0B821-7CA6-465A-AAA2-84454059BFE1}" destId="{BBEEB887-D39F-40C4-B8B7-51B36A0BDA10}" srcOrd="2" destOrd="0" presId="urn:microsoft.com/office/officeart/2005/8/layout/radial3"/>
    <dgm:cxn modelId="{5E43D4DB-94B1-0C42-99B3-CC04ED1F0434}" type="presParOf" srcId="{D7D0B821-7CA6-465A-AAA2-84454059BFE1}" destId="{83258C2F-5C8C-4B60-9B07-E5C6E1145AEE}" srcOrd="3" destOrd="0" presId="urn:microsoft.com/office/officeart/2005/8/layout/radial3"/>
    <dgm:cxn modelId="{0C1363A5-75CE-7543-A448-DAD14C9F7412}" type="presParOf" srcId="{D7D0B821-7CA6-465A-AAA2-84454059BFE1}" destId="{CEEE6704-D258-46E8-968D-7E5470AB9B9D}" srcOrd="4" destOrd="0" presId="urn:microsoft.com/office/officeart/2005/8/layout/radial3"/>
    <dgm:cxn modelId="{878C99BA-075A-FF4E-B7F2-49E10425F82A}" type="presParOf" srcId="{D7D0B821-7CA6-465A-AAA2-84454059BFE1}" destId="{83B1EEE1-B526-4060-BEE2-EFFCD4B6387C}" srcOrd="5" destOrd="0" presId="urn:microsoft.com/office/officeart/2005/8/layout/radial3"/>
    <dgm:cxn modelId="{DEC72319-7908-D441-ABAA-B28041E276E2}" type="presParOf" srcId="{D7D0B821-7CA6-465A-AAA2-84454059BFE1}" destId="{B0822B1C-2D2E-4EC2-A261-1D417DC23B4E}" srcOrd="6" destOrd="0" presId="urn:microsoft.com/office/officeart/2005/8/layout/radial3"/>
    <dgm:cxn modelId="{317BEA64-2367-AD47-BF7F-254A2AC7FC68}" type="presParOf" srcId="{D7D0B821-7CA6-465A-AAA2-84454059BFE1}" destId="{28EF88DA-B410-4EFE-AEEB-F16E1017A4D5}" srcOrd="7" destOrd="0" presId="urn:microsoft.com/office/officeart/2005/8/layout/radial3"/>
    <dgm:cxn modelId="{F16CA4D8-538E-134E-B0FE-C68AA98B6039}" type="presParOf" srcId="{D7D0B821-7CA6-465A-AAA2-84454059BFE1}" destId="{D6C78C2F-82A7-499B-AE4E-FB54D6188DA9}" srcOrd="8" destOrd="0" presId="urn:microsoft.com/office/officeart/2005/8/layout/radial3"/>
    <dgm:cxn modelId="{BE518533-4EE2-2341-B442-52229740796F}" type="presParOf" srcId="{D7D0B821-7CA6-465A-AAA2-84454059BFE1}" destId="{392DF970-8295-4EF5-A263-6744DC17DB65}" srcOrd="9" destOrd="0" presId="urn:microsoft.com/office/officeart/2005/8/layout/radial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491CC-0F88-475F-B48B-37DE5A395F90}">
      <dsp:nvSpPr>
        <dsp:cNvPr id="0" name=""/>
        <dsp:cNvSpPr/>
      </dsp:nvSpPr>
      <dsp:spPr>
        <a:xfrm>
          <a:off x="2723785" y="1004040"/>
          <a:ext cx="2439128" cy="2439128"/>
        </a:xfrm>
        <a:prstGeom prst="ellipse">
          <a:avLst/>
        </a:prstGeom>
        <a:gradFill rotWithShape="0">
          <a:gsLst>
            <a:gs pos="0">
              <a:schemeClr val="accent4">
                <a:alpha val="50000"/>
                <a:hueOff val="0"/>
                <a:satOff val="0"/>
                <a:lumOff val="0"/>
                <a:alphaOff val="0"/>
                <a:tint val="100000"/>
                <a:shade val="100000"/>
                <a:satMod val="130000"/>
              </a:schemeClr>
            </a:gs>
            <a:gs pos="100000">
              <a:schemeClr val="accent4">
                <a:alpha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b="1" kern="1200" dirty="0"/>
            <a:t>Support Services</a:t>
          </a:r>
        </a:p>
      </dsp:txBody>
      <dsp:txXfrm>
        <a:off x="3080987" y="1361242"/>
        <a:ext cx="1724724" cy="1724724"/>
      </dsp:txXfrm>
    </dsp:sp>
    <dsp:sp modelId="{67F1A688-35B9-43BD-A0CC-E1993338B27F}">
      <dsp:nvSpPr>
        <dsp:cNvPr id="0" name=""/>
        <dsp:cNvSpPr/>
      </dsp:nvSpPr>
      <dsp:spPr>
        <a:xfrm>
          <a:off x="3333567" y="24117"/>
          <a:ext cx="1219564" cy="1219564"/>
        </a:xfrm>
        <a:prstGeom prst="ellipse">
          <a:avLst/>
        </a:prstGeom>
        <a:gradFill rotWithShape="0">
          <a:gsLst>
            <a:gs pos="0">
              <a:schemeClr val="accent4">
                <a:alpha val="50000"/>
                <a:hueOff val="-496086"/>
                <a:satOff val="2989"/>
                <a:lumOff val="240"/>
                <a:alphaOff val="0"/>
                <a:tint val="100000"/>
                <a:shade val="100000"/>
                <a:satMod val="130000"/>
              </a:schemeClr>
            </a:gs>
            <a:gs pos="100000">
              <a:schemeClr val="accent4">
                <a:alpha val="50000"/>
                <a:hueOff val="-496086"/>
                <a:satOff val="2989"/>
                <a:lumOff val="24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Cold Cuts Newsletter</a:t>
          </a:r>
        </a:p>
      </dsp:txBody>
      <dsp:txXfrm>
        <a:off x="3512168" y="202718"/>
        <a:ext cx="862362" cy="862362"/>
      </dsp:txXfrm>
    </dsp:sp>
    <dsp:sp modelId="{BBEEB887-D39F-40C4-B8B7-51B36A0BDA10}">
      <dsp:nvSpPr>
        <dsp:cNvPr id="0" name=""/>
        <dsp:cNvSpPr/>
      </dsp:nvSpPr>
      <dsp:spPr>
        <a:xfrm>
          <a:off x="4355410" y="396037"/>
          <a:ext cx="1219564" cy="1219564"/>
        </a:xfrm>
        <a:prstGeom prst="ellipse">
          <a:avLst/>
        </a:prstGeom>
        <a:gradFill rotWithShape="0">
          <a:gsLst>
            <a:gs pos="0">
              <a:schemeClr val="accent4">
                <a:alpha val="50000"/>
                <a:hueOff val="-992171"/>
                <a:satOff val="5978"/>
                <a:lumOff val="479"/>
                <a:alphaOff val="0"/>
                <a:tint val="100000"/>
                <a:shade val="100000"/>
                <a:satMod val="130000"/>
              </a:schemeClr>
            </a:gs>
            <a:gs pos="100000">
              <a:schemeClr val="accent4">
                <a:alpha val="50000"/>
                <a:hueOff val="-992171"/>
                <a:satOff val="5978"/>
                <a:lumOff val="479"/>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Informative</a:t>
          </a:r>
          <a:br>
            <a:rPr lang="en-US" sz="1200" b="1" kern="1200" dirty="0"/>
          </a:br>
          <a:r>
            <a:rPr lang="en-US" sz="1200" b="1" kern="1200" dirty="0"/>
            <a:t>“In the News” </a:t>
          </a:r>
          <a:br>
            <a:rPr lang="en-US" sz="1200" b="1" kern="1200" dirty="0"/>
          </a:br>
          <a:r>
            <a:rPr lang="en-US" sz="1200" b="1" kern="1200" dirty="0"/>
            <a:t>Blog</a:t>
          </a:r>
        </a:p>
      </dsp:txBody>
      <dsp:txXfrm>
        <a:off x="4534011" y="574638"/>
        <a:ext cx="862362" cy="862362"/>
      </dsp:txXfrm>
    </dsp:sp>
    <dsp:sp modelId="{83258C2F-5C8C-4B60-9B07-E5C6E1145AEE}">
      <dsp:nvSpPr>
        <dsp:cNvPr id="0" name=""/>
        <dsp:cNvSpPr/>
      </dsp:nvSpPr>
      <dsp:spPr>
        <a:xfrm>
          <a:off x="4899121" y="1337772"/>
          <a:ext cx="1219564" cy="1219564"/>
        </a:xfrm>
        <a:prstGeom prst="ellipse">
          <a:avLst/>
        </a:prstGeom>
        <a:gradFill rotWithShape="0">
          <a:gsLst>
            <a:gs pos="0">
              <a:schemeClr val="accent4">
                <a:alpha val="50000"/>
                <a:hueOff val="-1488257"/>
                <a:satOff val="8966"/>
                <a:lumOff val="719"/>
                <a:alphaOff val="0"/>
                <a:tint val="100000"/>
                <a:shade val="100000"/>
                <a:satMod val="130000"/>
              </a:schemeClr>
            </a:gs>
            <a:gs pos="100000">
              <a:schemeClr val="accent4">
                <a:alpha val="50000"/>
                <a:hueOff val="-1488257"/>
                <a:satOff val="8966"/>
                <a:lumOff val="719"/>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Toll-Free Hotline</a:t>
          </a:r>
        </a:p>
      </dsp:txBody>
      <dsp:txXfrm>
        <a:off x="5077722" y="1516373"/>
        <a:ext cx="862362" cy="862362"/>
      </dsp:txXfrm>
    </dsp:sp>
    <dsp:sp modelId="{CEEE6704-D258-46E8-968D-7E5470AB9B9D}">
      <dsp:nvSpPr>
        <dsp:cNvPr id="0" name=""/>
        <dsp:cNvSpPr/>
      </dsp:nvSpPr>
      <dsp:spPr>
        <a:xfrm>
          <a:off x="4710292" y="2408674"/>
          <a:ext cx="1219564" cy="1219564"/>
        </a:xfrm>
        <a:prstGeom prst="ellipse">
          <a:avLst/>
        </a:prstGeom>
        <a:gradFill rotWithShape="0">
          <a:gsLst>
            <a:gs pos="0">
              <a:schemeClr val="accent4">
                <a:alpha val="50000"/>
                <a:hueOff val="-1984342"/>
                <a:satOff val="11955"/>
                <a:lumOff val="958"/>
                <a:alphaOff val="0"/>
                <a:tint val="100000"/>
                <a:shade val="100000"/>
                <a:satMod val="130000"/>
              </a:schemeClr>
            </a:gs>
            <a:gs pos="100000">
              <a:schemeClr val="accent4">
                <a:alpha val="50000"/>
                <a:hueOff val="-1984342"/>
                <a:satOff val="11955"/>
                <a:lumOff val="958"/>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Member Discounts on Warming Products</a:t>
          </a:r>
        </a:p>
      </dsp:txBody>
      <dsp:txXfrm>
        <a:off x="4888893" y="2587275"/>
        <a:ext cx="862362" cy="862362"/>
      </dsp:txXfrm>
    </dsp:sp>
    <dsp:sp modelId="{83B1EEE1-B526-4060-BEE2-EFFCD4B6387C}">
      <dsp:nvSpPr>
        <dsp:cNvPr id="0" name=""/>
        <dsp:cNvSpPr/>
      </dsp:nvSpPr>
      <dsp:spPr>
        <a:xfrm>
          <a:off x="3877278" y="3107656"/>
          <a:ext cx="1219564" cy="1219564"/>
        </a:xfrm>
        <a:prstGeom prst="ellipse">
          <a:avLst/>
        </a:prstGeom>
        <a:gradFill rotWithShape="0">
          <a:gsLst>
            <a:gs pos="0">
              <a:schemeClr val="accent4">
                <a:alpha val="50000"/>
                <a:hueOff val="-2480428"/>
                <a:satOff val="14944"/>
                <a:lumOff val="1198"/>
                <a:alphaOff val="0"/>
                <a:tint val="100000"/>
                <a:shade val="100000"/>
                <a:satMod val="130000"/>
              </a:schemeClr>
            </a:gs>
            <a:gs pos="100000">
              <a:schemeClr val="accent4">
                <a:alpha val="50000"/>
                <a:hueOff val="-2480428"/>
                <a:satOff val="14944"/>
                <a:lumOff val="1198"/>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Discussion Forum: Connect </a:t>
          </a:r>
          <a:r>
            <a:rPr lang="en-US" sz="1200" b="1" kern="1200" dirty="0">
              <a:solidFill>
                <a:schemeClr val="tx1"/>
              </a:solidFill>
            </a:rPr>
            <a:t>with 14,000 </a:t>
          </a:r>
          <a:r>
            <a:rPr lang="en-US" sz="1200" b="1" kern="1200" dirty="0"/>
            <a:t>Global Frosties</a:t>
          </a:r>
        </a:p>
      </dsp:txBody>
      <dsp:txXfrm>
        <a:off x="4055879" y="3286257"/>
        <a:ext cx="862362" cy="862362"/>
      </dsp:txXfrm>
    </dsp:sp>
    <dsp:sp modelId="{B0822B1C-2D2E-4EC2-A261-1D417DC23B4E}">
      <dsp:nvSpPr>
        <dsp:cNvPr id="0" name=""/>
        <dsp:cNvSpPr/>
      </dsp:nvSpPr>
      <dsp:spPr>
        <a:xfrm>
          <a:off x="2789856" y="3107656"/>
          <a:ext cx="1219564" cy="1219564"/>
        </a:xfrm>
        <a:prstGeom prst="ellipse">
          <a:avLst/>
        </a:prstGeom>
        <a:gradFill rotWithShape="0">
          <a:gsLst>
            <a:gs pos="0">
              <a:schemeClr val="accent4">
                <a:alpha val="50000"/>
                <a:hueOff val="-2976513"/>
                <a:satOff val="17933"/>
                <a:lumOff val="1437"/>
                <a:alphaOff val="0"/>
                <a:tint val="100000"/>
                <a:shade val="100000"/>
                <a:satMod val="130000"/>
              </a:schemeClr>
            </a:gs>
            <a:gs pos="100000">
              <a:schemeClr val="accent4">
                <a:alpha val="50000"/>
                <a:hueOff val="-2976513"/>
                <a:satOff val="17933"/>
                <a:lumOff val="1437"/>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Educational Materials</a:t>
          </a:r>
        </a:p>
      </dsp:txBody>
      <dsp:txXfrm>
        <a:off x="2968457" y="3286257"/>
        <a:ext cx="862362" cy="862362"/>
      </dsp:txXfrm>
    </dsp:sp>
    <dsp:sp modelId="{28EF88DA-B410-4EFE-AEEB-F16E1017A4D5}">
      <dsp:nvSpPr>
        <dsp:cNvPr id="0" name=""/>
        <dsp:cNvSpPr/>
      </dsp:nvSpPr>
      <dsp:spPr>
        <a:xfrm>
          <a:off x="1956843" y="2408674"/>
          <a:ext cx="1219564" cy="1219564"/>
        </a:xfrm>
        <a:prstGeom prst="ellipse">
          <a:avLst/>
        </a:prstGeom>
        <a:gradFill rotWithShape="0">
          <a:gsLst>
            <a:gs pos="0">
              <a:schemeClr val="accent4">
                <a:alpha val="50000"/>
                <a:hueOff val="-3472599"/>
                <a:satOff val="20921"/>
                <a:lumOff val="1677"/>
                <a:alphaOff val="0"/>
                <a:tint val="100000"/>
                <a:shade val="100000"/>
                <a:satMod val="130000"/>
              </a:schemeClr>
            </a:gs>
            <a:gs pos="100000">
              <a:schemeClr val="accent4">
                <a:alpha val="50000"/>
                <a:hueOff val="-3472599"/>
                <a:satOff val="20921"/>
                <a:lumOff val="1677"/>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First Alert on Research and New Products</a:t>
          </a:r>
        </a:p>
      </dsp:txBody>
      <dsp:txXfrm>
        <a:off x="2135444" y="2587275"/>
        <a:ext cx="862362" cy="862362"/>
      </dsp:txXfrm>
    </dsp:sp>
    <dsp:sp modelId="{D6C78C2F-82A7-499B-AE4E-FB54D6188DA9}">
      <dsp:nvSpPr>
        <dsp:cNvPr id="0" name=""/>
        <dsp:cNvSpPr/>
      </dsp:nvSpPr>
      <dsp:spPr>
        <a:xfrm>
          <a:off x="1768014" y="1337772"/>
          <a:ext cx="1219564" cy="1219564"/>
        </a:xfrm>
        <a:prstGeom prst="ellipse">
          <a:avLst/>
        </a:prstGeom>
        <a:gradFill rotWithShape="0">
          <a:gsLst>
            <a:gs pos="0">
              <a:schemeClr val="accent4">
                <a:alpha val="50000"/>
                <a:hueOff val="-3968684"/>
                <a:satOff val="23910"/>
                <a:lumOff val="1916"/>
                <a:alphaOff val="0"/>
                <a:tint val="100000"/>
                <a:shade val="100000"/>
                <a:satMod val="130000"/>
              </a:schemeClr>
            </a:gs>
            <a:gs pos="100000">
              <a:schemeClr val="accent4">
                <a:alpha val="50000"/>
                <a:hueOff val="-3968684"/>
                <a:satOff val="23910"/>
                <a:lumOff val="1916"/>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Social Media Communities Facebook</a:t>
          </a:r>
          <a:br>
            <a:rPr lang="en-US" sz="1200" b="1" kern="1200" dirty="0"/>
          </a:br>
          <a:r>
            <a:rPr lang="en-US" sz="1200" b="1" kern="1200" dirty="0"/>
            <a:t>Twitter</a:t>
          </a:r>
          <a:br>
            <a:rPr lang="en-US" sz="1200" b="1" kern="1200" dirty="0"/>
          </a:br>
          <a:r>
            <a:rPr lang="en-US" sz="1200" b="1" kern="1200" dirty="0">
              <a:solidFill>
                <a:schemeClr val="tx1"/>
              </a:solidFill>
            </a:rPr>
            <a:t>Pinterest </a:t>
          </a:r>
          <a:br>
            <a:rPr lang="en-US" sz="1200" b="1" kern="1200" dirty="0">
              <a:solidFill>
                <a:schemeClr val="tx1"/>
              </a:solidFill>
            </a:rPr>
          </a:br>
          <a:r>
            <a:rPr lang="en-US" sz="1200" b="1" kern="1200" dirty="0">
              <a:solidFill>
                <a:schemeClr val="tx1"/>
              </a:solidFill>
            </a:rPr>
            <a:t>Instagram</a:t>
          </a:r>
        </a:p>
      </dsp:txBody>
      <dsp:txXfrm>
        <a:off x="1946615" y="1516373"/>
        <a:ext cx="862362" cy="862362"/>
      </dsp:txXfrm>
    </dsp:sp>
    <dsp:sp modelId="{392DF970-8295-4EF5-A263-6744DC17DB65}">
      <dsp:nvSpPr>
        <dsp:cNvPr id="0" name=""/>
        <dsp:cNvSpPr/>
      </dsp:nvSpPr>
      <dsp:spPr>
        <a:xfrm>
          <a:off x="2311725" y="396037"/>
          <a:ext cx="1219564" cy="1219564"/>
        </a:xfrm>
        <a:prstGeom prst="ellipse">
          <a:avLst/>
        </a:prstGeom>
        <a:gradFill rotWithShape="0">
          <a:gsLst>
            <a:gs pos="0">
              <a:schemeClr val="accent4">
                <a:alpha val="50000"/>
                <a:hueOff val="-4464770"/>
                <a:satOff val="26899"/>
                <a:lumOff val="2156"/>
                <a:alphaOff val="0"/>
                <a:tint val="100000"/>
                <a:shade val="100000"/>
                <a:satMod val="130000"/>
              </a:schemeClr>
            </a:gs>
            <a:gs pos="100000">
              <a:schemeClr val="accent4">
                <a:alpha val="50000"/>
                <a:hueOff val="-4464770"/>
                <a:satOff val="26899"/>
                <a:lumOff val="2156"/>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Raynaud’s Awareness Month</a:t>
          </a:r>
        </a:p>
      </dsp:txBody>
      <dsp:txXfrm>
        <a:off x="2490326" y="574638"/>
        <a:ext cx="862362" cy="862362"/>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89AEDB-6E43-5A43-A7B9-D467981512EB}" type="datetimeFigureOut">
              <a:rPr lang="en-US" smtClean="0"/>
              <a:t>11/27/21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7558C6-C476-D04C-B0DB-2398E0CC537E}" type="slidenum">
              <a:rPr lang="en-US" smtClean="0"/>
              <a:t>‹#›</a:t>
            </a:fld>
            <a:endParaRPr lang="en-US" dirty="0"/>
          </a:p>
        </p:txBody>
      </p:sp>
    </p:spTree>
    <p:extLst>
      <p:ext uri="{BB962C8B-B14F-4D97-AF65-F5344CB8AC3E}">
        <p14:creationId xmlns:p14="http://schemas.microsoft.com/office/powerpoint/2010/main" val="41727039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BC427-032B-2A4C-AB92-CFC276C8A0AC}" type="datetimeFigureOut">
              <a:rPr lang="en-US" smtClean="0"/>
              <a:t>11/27/21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F879FC-F9D2-FB41-BE0A-E5E305E10C79}" type="slidenum">
              <a:rPr lang="en-US" smtClean="0"/>
              <a:t>‹#›</a:t>
            </a:fld>
            <a:endParaRPr lang="en-US" dirty="0"/>
          </a:p>
        </p:txBody>
      </p:sp>
    </p:spTree>
    <p:extLst>
      <p:ext uri="{BB962C8B-B14F-4D97-AF65-F5344CB8AC3E}">
        <p14:creationId xmlns:p14="http://schemas.microsoft.com/office/powerpoint/2010/main" val="18137440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86800A-26F0-B24E-8FE8-D0C9D82D08E9}" type="datetime1">
              <a:rPr lang="en-US" smtClean="0"/>
              <a:t>11/27/21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126635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24C6D6-139C-3B42-A179-8F26DE42E841}" type="datetime1">
              <a:rPr lang="en-US" smtClean="0"/>
              <a:t>11/27/21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648202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B66BB7-AAAD-E449-8F32-D47078DBA85D}" type="datetime1">
              <a:rPr lang="en-US" smtClean="0"/>
              <a:t>11/27/21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28979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72577C-FD0D-0C48-8C4C-99525F379395}" type="datetime1">
              <a:rPr lang="en-US" smtClean="0"/>
              <a:t>11/27/21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150260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E13E8B-5CC0-7346-9C55-A32293F0004A}" type="datetime1">
              <a:rPr lang="en-US" smtClean="0"/>
              <a:t>11/27/21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2431223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5D73CE-6692-994A-8111-266F8465C7D9}" type="datetime1">
              <a:rPr lang="en-US" smtClean="0"/>
              <a:t>11/27/21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696403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A845DB-FA0B-6941-85E7-0395C45CE9CF}" type="datetime1">
              <a:rPr lang="en-US" smtClean="0"/>
              <a:t>11/27/21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306090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AF6945-3362-8F40-AD5F-8A116E991F43}" type="datetime1">
              <a:rPr lang="en-US" smtClean="0"/>
              <a:t>11/27/21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269036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99EBD-D0DB-CB44-B1B6-B43699E03642}" type="datetime1">
              <a:rPr lang="en-US" smtClean="0"/>
              <a:t>11/27/21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119259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AB7707-79F8-7F45-9C22-D628B58E881F}" type="datetime1">
              <a:rPr lang="en-US" smtClean="0"/>
              <a:t>11/27/21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3821213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69208E-FDA2-2F4F-98AE-DDF6F4E9BE5A}" type="datetime1">
              <a:rPr lang="en-US" smtClean="0"/>
              <a:t>11/27/21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7593E3-D100-E042-807B-674E9CD4068C}" type="slidenum">
              <a:rPr lang="en-US" smtClean="0"/>
              <a:t>‹#›</a:t>
            </a:fld>
            <a:endParaRPr lang="en-US" dirty="0"/>
          </a:p>
        </p:txBody>
      </p:sp>
    </p:spTree>
    <p:extLst>
      <p:ext uri="{BB962C8B-B14F-4D97-AF65-F5344CB8AC3E}">
        <p14:creationId xmlns:p14="http://schemas.microsoft.com/office/powerpoint/2010/main" val="2568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EDC61-EFDE-554F-AD4D-3B2B52E071F4}" type="datetime1">
              <a:rPr lang="en-US" smtClean="0"/>
              <a:t>11/27/21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593E3-D100-E042-807B-674E9CD4068C}" type="slidenum">
              <a:rPr lang="en-US" smtClean="0"/>
              <a:t>‹#›</a:t>
            </a:fld>
            <a:endParaRPr lang="en-US" dirty="0"/>
          </a:p>
        </p:txBody>
      </p:sp>
    </p:spTree>
    <p:extLst>
      <p:ext uri="{BB962C8B-B14F-4D97-AF65-F5344CB8AC3E}">
        <p14:creationId xmlns:p14="http://schemas.microsoft.com/office/powerpoint/2010/main" val="680059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diagramQuickStyle" Target="../diagrams/quickStyle1.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Layout" Target="../diagrams/layout1.xml"/><Relationship Id="rId11" Type="http://schemas.openxmlformats.org/officeDocument/2006/relationships/image" Target="../media/image5.png"/><Relationship Id="rId5" Type="http://schemas.openxmlformats.org/officeDocument/2006/relationships/diagramData" Target="../diagrams/data1.xml"/><Relationship Id="rId15" Type="http://schemas.openxmlformats.org/officeDocument/2006/relationships/image" Target="../media/image9.png"/><Relationship Id="rId10" Type="http://schemas.openxmlformats.org/officeDocument/2006/relationships/image" Target="../media/image4.png"/><Relationship Id="rId4" Type="http://schemas.openxmlformats.org/officeDocument/2006/relationships/image" Target="../media/image3.png"/><Relationship Id="rId9" Type="http://schemas.microsoft.com/office/2007/relationships/diagramDrawing" Target="../diagrams/drawing1.xml"/><Relationship Id="rId14"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raynaud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734602" y="5278544"/>
            <a:ext cx="1619048" cy="847619"/>
          </a:xfrm>
          <a:prstGeom prst="rect">
            <a:avLst/>
          </a:prstGeom>
        </p:spPr>
      </p:pic>
      <p:pic>
        <p:nvPicPr>
          <p:cNvPr id="7" name="Picture 6"/>
          <p:cNvPicPr>
            <a:picLocks noChangeAspect="1"/>
          </p:cNvPicPr>
          <p:nvPr/>
        </p:nvPicPr>
        <p:blipFill>
          <a:blip r:embed="rId3"/>
          <a:stretch>
            <a:fillRect/>
          </a:stretch>
        </p:blipFill>
        <p:spPr>
          <a:xfrm>
            <a:off x="274320" y="37952"/>
            <a:ext cx="8412480" cy="1931755"/>
          </a:xfrm>
          <a:prstGeom prst="rect">
            <a:avLst/>
          </a:prstGeom>
        </p:spPr>
      </p:pic>
      <p:pic>
        <p:nvPicPr>
          <p:cNvPr id="9" name="Picture 8"/>
          <p:cNvPicPr>
            <a:picLocks noChangeAspect="1"/>
          </p:cNvPicPr>
          <p:nvPr/>
        </p:nvPicPr>
        <p:blipFill>
          <a:blip r:embed="rId4"/>
          <a:stretch>
            <a:fillRect/>
          </a:stretch>
        </p:blipFill>
        <p:spPr>
          <a:xfrm>
            <a:off x="6208295" y="1628274"/>
            <a:ext cx="2656356" cy="80017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78601047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Slide Number Placeholder 4"/>
          <p:cNvSpPr>
            <a:spLocks noGrp="1"/>
          </p:cNvSpPr>
          <p:nvPr>
            <p:ph type="sldNum" sz="quarter" idx="12"/>
          </p:nvPr>
        </p:nvSpPr>
        <p:spPr/>
        <p:txBody>
          <a:bodyPr/>
          <a:lstStyle/>
          <a:p>
            <a:fld id="{347593E3-D100-E042-807B-674E9CD4068C}" type="slidenum">
              <a:rPr lang="en-US" smtClean="0"/>
              <a:t>1</a:t>
            </a:fld>
            <a:endParaRPr lang="en-US" dirty="0"/>
          </a:p>
        </p:txBody>
      </p:sp>
      <p:pic>
        <p:nvPicPr>
          <p:cNvPr id="10" name="Picture 9"/>
          <p:cNvPicPr>
            <a:picLocks noChangeAspect="1"/>
          </p:cNvPicPr>
          <p:nvPr/>
        </p:nvPicPr>
        <p:blipFill>
          <a:blip r:embed="rId10"/>
          <a:stretch>
            <a:fillRect/>
          </a:stretch>
        </p:blipFill>
        <p:spPr>
          <a:xfrm>
            <a:off x="947069" y="3394221"/>
            <a:ext cx="1310349" cy="746899"/>
          </a:xfrm>
          <a:prstGeom prst="rect">
            <a:avLst/>
          </a:prstGeom>
        </p:spPr>
      </p:pic>
      <p:pic>
        <p:nvPicPr>
          <p:cNvPr id="11" name="Picture 10"/>
          <p:cNvPicPr>
            <a:picLocks noChangeAspect="1"/>
          </p:cNvPicPr>
          <p:nvPr/>
        </p:nvPicPr>
        <p:blipFill>
          <a:blip r:embed="rId11"/>
          <a:stretch>
            <a:fillRect/>
          </a:stretch>
        </p:blipFill>
        <p:spPr>
          <a:xfrm>
            <a:off x="477378" y="2627817"/>
            <a:ext cx="660220" cy="1411955"/>
          </a:xfrm>
          <a:prstGeom prst="rect">
            <a:avLst/>
          </a:prstGeom>
        </p:spPr>
      </p:pic>
      <p:pic>
        <p:nvPicPr>
          <p:cNvPr id="12" name="Picture 11"/>
          <p:cNvPicPr>
            <a:picLocks noChangeAspect="1"/>
          </p:cNvPicPr>
          <p:nvPr/>
        </p:nvPicPr>
        <p:blipFill>
          <a:blip r:embed="rId12"/>
          <a:stretch>
            <a:fillRect/>
          </a:stretch>
        </p:blipFill>
        <p:spPr>
          <a:xfrm>
            <a:off x="1581817" y="1746437"/>
            <a:ext cx="1291987" cy="731313"/>
          </a:xfrm>
          <a:prstGeom prst="rect">
            <a:avLst/>
          </a:prstGeom>
        </p:spPr>
      </p:pic>
      <p:pic>
        <p:nvPicPr>
          <p:cNvPr id="2" name="Picture 1"/>
          <p:cNvPicPr>
            <a:picLocks noChangeAspect="1"/>
          </p:cNvPicPr>
          <p:nvPr/>
        </p:nvPicPr>
        <p:blipFill>
          <a:blip r:embed="rId13"/>
          <a:stretch>
            <a:fillRect/>
          </a:stretch>
        </p:blipFill>
        <p:spPr>
          <a:xfrm>
            <a:off x="6772976" y="4659195"/>
            <a:ext cx="1533625" cy="1238697"/>
          </a:xfrm>
          <a:prstGeom prst="rect">
            <a:avLst/>
          </a:prstGeom>
        </p:spPr>
      </p:pic>
      <p:pic>
        <p:nvPicPr>
          <p:cNvPr id="13" name="Picture 12"/>
          <p:cNvPicPr>
            <a:picLocks noChangeAspect="1"/>
          </p:cNvPicPr>
          <p:nvPr/>
        </p:nvPicPr>
        <p:blipFill>
          <a:blip r:embed="rId14"/>
          <a:stretch>
            <a:fillRect/>
          </a:stretch>
        </p:blipFill>
        <p:spPr>
          <a:xfrm>
            <a:off x="6982232" y="3113521"/>
            <a:ext cx="1882419" cy="967867"/>
          </a:xfrm>
          <a:prstGeom prst="rect">
            <a:avLst/>
          </a:prstGeom>
        </p:spPr>
      </p:pic>
      <p:pic>
        <p:nvPicPr>
          <p:cNvPr id="3" name="Picture 2"/>
          <p:cNvPicPr>
            <a:picLocks noChangeAspect="1"/>
          </p:cNvPicPr>
          <p:nvPr/>
        </p:nvPicPr>
        <p:blipFill>
          <a:blip r:embed="rId15"/>
          <a:stretch>
            <a:fillRect/>
          </a:stretch>
        </p:blipFill>
        <p:spPr>
          <a:xfrm>
            <a:off x="661452" y="4958734"/>
            <a:ext cx="1073150" cy="1340794"/>
          </a:xfrm>
          <a:prstGeom prst="rect">
            <a:avLst/>
          </a:prstGeom>
        </p:spPr>
      </p:pic>
    </p:spTree>
    <p:extLst>
      <p:ext uri="{BB962C8B-B14F-4D97-AF65-F5344CB8AC3E}">
        <p14:creationId xmlns:p14="http://schemas.microsoft.com/office/powerpoint/2010/main" val="30546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106612"/>
            <a:ext cx="8229600" cy="4525963"/>
          </a:xfrm>
        </p:spPr>
        <p:txBody>
          <a:bodyPr>
            <a:normAutofit/>
          </a:bodyPr>
          <a:lstStyle/>
          <a:p>
            <a:pPr marL="0" indent="0">
              <a:buNone/>
            </a:pPr>
            <a:r>
              <a:rPr lang="en-US" u="sng" dirty="0">
                <a:latin typeface="Lucida Calligraphy"/>
                <a:cs typeface="Lucida Calligraphy"/>
              </a:rPr>
              <a:t>Myth #6: Raynaud’s is merely a nuisance, not a medical condition </a:t>
            </a:r>
          </a:p>
          <a:p>
            <a:pPr marL="0" indent="0">
              <a:buNone/>
            </a:pPr>
            <a:endParaRPr lang="en-US" dirty="0"/>
          </a:p>
          <a:p>
            <a:r>
              <a:rPr lang="en-US" sz="2000" dirty="0">
                <a:latin typeface="Lucida Calligraphy"/>
                <a:cs typeface="Lucida Calligraphy"/>
              </a:rPr>
              <a:t>Primary or secondary </a:t>
            </a:r>
            <a:r>
              <a:rPr lang="en-US" sz="2000" dirty="0" err="1">
                <a:latin typeface="Lucida Calligraphy"/>
                <a:cs typeface="Lucida Calligraphy"/>
              </a:rPr>
              <a:t>raynaud’s</a:t>
            </a:r>
            <a:r>
              <a:rPr lang="en-US" sz="2000" dirty="0">
                <a:latin typeface="Lucida Calligraphy"/>
                <a:cs typeface="Lucida Calligraphy"/>
              </a:rPr>
              <a:t> – understanding and responding correctly</a:t>
            </a:r>
          </a:p>
          <a:p>
            <a:pPr marL="0" indent="0">
              <a:buNone/>
            </a:pPr>
            <a:endParaRPr lang="en-US" sz="2000" dirty="0">
              <a:latin typeface="Lucida Calligraphy"/>
              <a:cs typeface="Lucida Calligraphy"/>
            </a:endParaRPr>
          </a:p>
          <a:p>
            <a:r>
              <a:rPr lang="en-US" sz="2000" dirty="0">
                <a:latin typeface="Lucida Calligraphy"/>
                <a:cs typeface="Lucida Calligraphy"/>
              </a:rPr>
              <a:t>Misunderstanding from family, friends, etc.</a:t>
            </a:r>
          </a:p>
          <a:p>
            <a:pPr marL="0" indent="0">
              <a:buNone/>
            </a:pPr>
            <a:endParaRPr lang="en-US" sz="2000" dirty="0">
              <a:latin typeface="Lucida Calligraphy"/>
              <a:cs typeface="Lucida Calligraphy"/>
            </a:endParaRPr>
          </a:p>
          <a:p>
            <a:r>
              <a:rPr lang="en-US" sz="2000" dirty="0">
                <a:latin typeface="Lucida Calligraphy"/>
                <a:cs typeface="Lucida Calligraphy"/>
              </a:rPr>
              <a:t>Avoid attacks- temperature changes, stress, lifestyle changes</a:t>
            </a: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endParaRPr lang="en-US" sz="2000" dirty="0">
              <a:latin typeface="Lucida Calligraphy"/>
              <a:cs typeface="Lucida Calligraphy"/>
            </a:endParaRPr>
          </a:p>
          <a:p>
            <a:endParaRPr lang="en-US" sz="2000" dirty="0"/>
          </a:p>
        </p:txBody>
      </p:sp>
      <p:pic>
        <p:nvPicPr>
          <p:cNvPr id="4" name="Picture 3"/>
          <p:cNvPicPr>
            <a:picLocks noChangeAspect="1"/>
          </p:cNvPicPr>
          <p:nvPr/>
        </p:nvPicPr>
        <p:blipFill>
          <a:blip r:embed="rId2"/>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10</a:t>
            </a:fld>
            <a:endParaRPr lang="en-US" dirty="0"/>
          </a:p>
        </p:txBody>
      </p:sp>
      <p:sp>
        <p:nvSpPr>
          <p:cNvPr id="6" name="TextBox 5">
            <a:extLst>
              <a:ext uri="{FF2B5EF4-FFF2-40B4-BE49-F238E27FC236}">
                <a16:creationId xmlns:a16="http://schemas.microsoft.com/office/drawing/2014/main" id="{A569FBE6-3621-4EB1-858E-B9AF5B51F3A8}"/>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51322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106612"/>
            <a:ext cx="8229600" cy="4525963"/>
          </a:xfrm>
        </p:spPr>
        <p:txBody>
          <a:bodyPr>
            <a:normAutofit/>
          </a:bodyPr>
          <a:lstStyle/>
          <a:p>
            <a:pPr marL="0" indent="0">
              <a:buNone/>
            </a:pPr>
            <a:r>
              <a:rPr lang="en-US" u="sng" dirty="0">
                <a:latin typeface="Lucida Calligraphy"/>
                <a:cs typeface="Lucida Calligraphy"/>
              </a:rPr>
              <a:t>Myth #7: Raynaud’s episodes always involves the patriotic white, blue, red color changes</a:t>
            </a:r>
          </a:p>
          <a:p>
            <a:pPr marL="0" indent="0">
              <a:buNone/>
            </a:pPr>
            <a:endParaRPr lang="en-US" dirty="0"/>
          </a:p>
          <a:p>
            <a:r>
              <a:rPr lang="en-US" sz="2000" dirty="0">
                <a:latin typeface="Lucida Calligraphy"/>
                <a:cs typeface="Lucida Calligraphy"/>
              </a:rPr>
              <a:t>Common white, blue red response due to blood flow changes</a:t>
            </a:r>
          </a:p>
          <a:p>
            <a:pPr marL="0" indent="0">
              <a:buNone/>
            </a:pPr>
            <a:endParaRPr lang="en-US" sz="2000" dirty="0">
              <a:latin typeface="Lucida Calligraphy"/>
              <a:cs typeface="Lucida Calligraphy"/>
            </a:endParaRPr>
          </a:p>
          <a:p>
            <a:r>
              <a:rPr lang="en-US" sz="2000" dirty="0">
                <a:latin typeface="Lucida Calligraphy"/>
                <a:cs typeface="Lucida Calligraphy"/>
              </a:rPr>
              <a:t>Milder attack white. More severe purple to greyish black. Mottled pinkish/red pattern</a:t>
            </a: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endParaRPr lang="en-US" sz="2000" dirty="0">
              <a:latin typeface="Lucida Calligraphy"/>
              <a:cs typeface="Lucida Calligraphy"/>
            </a:endParaRPr>
          </a:p>
          <a:p>
            <a:endParaRPr lang="en-US" sz="2000" dirty="0"/>
          </a:p>
        </p:txBody>
      </p:sp>
      <p:pic>
        <p:nvPicPr>
          <p:cNvPr id="4" name="Picture 3"/>
          <p:cNvPicPr>
            <a:picLocks noChangeAspect="1"/>
          </p:cNvPicPr>
          <p:nvPr/>
        </p:nvPicPr>
        <p:blipFill>
          <a:blip r:embed="rId2"/>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11</a:t>
            </a:fld>
            <a:endParaRPr lang="en-US" dirty="0"/>
          </a:p>
        </p:txBody>
      </p:sp>
      <p:sp>
        <p:nvSpPr>
          <p:cNvPr id="6" name="TextBox 5">
            <a:extLst>
              <a:ext uri="{FF2B5EF4-FFF2-40B4-BE49-F238E27FC236}">
                <a16:creationId xmlns:a16="http://schemas.microsoft.com/office/drawing/2014/main" id="{912A2E81-11FB-480E-897D-AA1B1A772A0C}"/>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1546532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018919"/>
            <a:ext cx="8229600" cy="4525963"/>
          </a:xfrm>
        </p:spPr>
        <p:txBody>
          <a:bodyPr>
            <a:normAutofit/>
          </a:bodyPr>
          <a:lstStyle/>
          <a:p>
            <a:pPr marL="0" indent="0">
              <a:buNone/>
            </a:pPr>
            <a:r>
              <a:rPr lang="en-US" u="sng" dirty="0">
                <a:latin typeface="Lucida Calligraphy"/>
                <a:cs typeface="Lucida Calligraphy"/>
              </a:rPr>
              <a:t>Myth 8#: The only treatment for Raynaud’s is to stay warm</a:t>
            </a:r>
          </a:p>
          <a:p>
            <a:pPr marL="0" indent="0">
              <a:buNone/>
            </a:pPr>
            <a:endParaRPr lang="en-US" dirty="0"/>
          </a:p>
          <a:p>
            <a:r>
              <a:rPr lang="en-US" sz="1800" dirty="0">
                <a:latin typeface="Lucida Calligraphy"/>
                <a:cs typeface="Lucida Calligraphy"/>
              </a:rPr>
              <a:t>Medication- increase blood flow to the extremities (calcium channel blockers, antibiotics or nitroglycerin paste or patches for ulcers. ED drugs (sildenafil-Viagra vardenafil –Levita, tadalafil –Cialis)</a:t>
            </a:r>
          </a:p>
          <a:p>
            <a:r>
              <a:rPr lang="en-US" sz="1800" dirty="0">
                <a:latin typeface="Lucida Calligraphy"/>
                <a:cs typeface="Lucida Calligraphy"/>
              </a:rPr>
              <a:t>Digital sympathectomy- surgery-more severe cases</a:t>
            </a:r>
          </a:p>
          <a:p>
            <a:r>
              <a:rPr lang="en-US" sz="1800" dirty="0">
                <a:latin typeface="Lucida Calligraphy"/>
                <a:cs typeface="Lucida Calligraphy"/>
              </a:rPr>
              <a:t>Self-help techniques</a:t>
            </a:r>
          </a:p>
          <a:p>
            <a:r>
              <a:rPr lang="en-US" sz="1800" dirty="0">
                <a:latin typeface="Lucida Calligraphy"/>
                <a:cs typeface="Lucida Calligraphy"/>
              </a:rPr>
              <a:t>Natural and holistic remedies not clinically verified</a:t>
            </a: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endParaRPr lang="en-US" sz="2000" dirty="0">
              <a:latin typeface="Lucida Calligraphy"/>
              <a:cs typeface="Lucida Calligraphy"/>
            </a:endParaRPr>
          </a:p>
          <a:p>
            <a:endParaRPr lang="en-US" sz="2000" dirty="0"/>
          </a:p>
        </p:txBody>
      </p:sp>
      <p:pic>
        <p:nvPicPr>
          <p:cNvPr id="4" name="Picture 3"/>
          <p:cNvPicPr>
            <a:picLocks noChangeAspect="1"/>
          </p:cNvPicPr>
          <p:nvPr/>
        </p:nvPicPr>
        <p:blipFill>
          <a:blip r:embed="rId2"/>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12</a:t>
            </a:fld>
            <a:endParaRPr lang="en-US" dirty="0"/>
          </a:p>
        </p:txBody>
      </p:sp>
      <p:sp>
        <p:nvSpPr>
          <p:cNvPr id="6" name="TextBox 5">
            <a:extLst>
              <a:ext uri="{FF2B5EF4-FFF2-40B4-BE49-F238E27FC236}">
                <a16:creationId xmlns:a16="http://schemas.microsoft.com/office/drawing/2014/main" id="{33B50D25-868A-4199-BB7B-B9326938C1B1}"/>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173511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018919"/>
            <a:ext cx="8229600" cy="4525963"/>
          </a:xfrm>
        </p:spPr>
        <p:txBody>
          <a:bodyPr>
            <a:normAutofit/>
          </a:bodyPr>
          <a:lstStyle/>
          <a:p>
            <a:pPr marL="0" indent="0">
              <a:buNone/>
            </a:pPr>
            <a:r>
              <a:rPr lang="en-US" u="sng" dirty="0">
                <a:latin typeface="Lucida Calligraphy"/>
                <a:cs typeface="Lucida Calligraphy"/>
              </a:rPr>
              <a:t>Myth #9: Raynaud’s is only an issue in cold climates/cold seasons</a:t>
            </a:r>
          </a:p>
          <a:p>
            <a:pPr marL="0" indent="0">
              <a:buNone/>
            </a:pPr>
            <a:endParaRPr lang="en-US" dirty="0"/>
          </a:p>
          <a:p>
            <a:r>
              <a:rPr lang="en-US" sz="1800" dirty="0">
                <a:latin typeface="Lucida Calligraphy"/>
                <a:cs typeface="Lucida Calligraphy"/>
              </a:rPr>
              <a:t>Any exposure to cold (air conditioning, outdoor activities such as swimming, holding a cold glass or reaching into a freezer)</a:t>
            </a:r>
          </a:p>
          <a:p>
            <a:endParaRPr lang="en-US" sz="1800" dirty="0">
              <a:latin typeface="Lucida Calligraphy"/>
              <a:cs typeface="Lucida Calligraphy"/>
            </a:endParaRPr>
          </a:p>
          <a:p>
            <a:r>
              <a:rPr lang="en-US" sz="1800" dirty="0">
                <a:latin typeface="Lucida Calligraphy"/>
                <a:cs typeface="Lucida Calligraphy"/>
              </a:rPr>
              <a:t>Drastic temperature changes</a:t>
            </a:r>
          </a:p>
          <a:p>
            <a:pPr marL="0" indent="0">
              <a:buNone/>
            </a:pPr>
            <a:endParaRPr lang="en-US" sz="1800" dirty="0">
              <a:latin typeface="Lucida Calligraphy"/>
              <a:cs typeface="Lucida Calligraphy"/>
            </a:endParaRPr>
          </a:p>
          <a:p>
            <a:r>
              <a:rPr lang="en-US" sz="1800" dirty="0">
                <a:latin typeface="Lucida Calligraphy"/>
                <a:cs typeface="Lucida Calligraphy"/>
              </a:rPr>
              <a:t>Stress</a:t>
            </a:r>
          </a:p>
          <a:p>
            <a:endParaRPr lang="en-US" sz="1800" dirty="0">
              <a:latin typeface="Lucida Calligraphy"/>
              <a:cs typeface="Lucida Calligraphy"/>
            </a:endParaRPr>
          </a:p>
          <a:p>
            <a:pPr marL="0" indent="0">
              <a:buNone/>
            </a:pPr>
            <a:endParaRPr lang="en-US" sz="18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endParaRPr lang="en-US" sz="2000" dirty="0">
              <a:latin typeface="Lucida Calligraphy"/>
              <a:cs typeface="Lucida Calligraphy"/>
            </a:endParaRPr>
          </a:p>
          <a:p>
            <a:endParaRPr lang="en-US" sz="2000" dirty="0"/>
          </a:p>
        </p:txBody>
      </p:sp>
      <p:pic>
        <p:nvPicPr>
          <p:cNvPr id="4" name="Picture 3"/>
          <p:cNvPicPr>
            <a:picLocks noChangeAspect="1"/>
          </p:cNvPicPr>
          <p:nvPr/>
        </p:nvPicPr>
        <p:blipFill>
          <a:blip r:embed="rId2"/>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13</a:t>
            </a:fld>
            <a:endParaRPr lang="en-US" dirty="0"/>
          </a:p>
        </p:txBody>
      </p:sp>
      <p:sp>
        <p:nvSpPr>
          <p:cNvPr id="6" name="TextBox 5">
            <a:extLst>
              <a:ext uri="{FF2B5EF4-FFF2-40B4-BE49-F238E27FC236}">
                <a16:creationId xmlns:a16="http://schemas.microsoft.com/office/drawing/2014/main" id="{53C8E6E7-7165-44EE-BD10-5A8448E11FE0}"/>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4093798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195512"/>
            <a:ext cx="8229600" cy="4525963"/>
          </a:xfrm>
        </p:spPr>
        <p:txBody>
          <a:bodyPr>
            <a:normAutofit/>
          </a:bodyPr>
          <a:lstStyle/>
          <a:p>
            <a:pPr marL="0" indent="0">
              <a:buNone/>
            </a:pPr>
            <a:r>
              <a:rPr lang="en-US" u="sng" dirty="0">
                <a:latin typeface="Lucida Calligraphy"/>
                <a:cs typeface="Lucida Calligraphy"/>
              </a:rPr>
              <a:t>Myth #10: Raynaud’s sufferers are likely to lose fingers or toes</a:t>
            </a:r>
          </a:p>
          <a:p>
            <a:pPr marL="0" indent="0">
              <a:buNone/>
            </a:pPr>
            <a:endParaRPr lang="en-US" dirty="0"/>
          </a:p>
          <a:p>
            <a:r>
              <a:rPr lang="en-US" sz="1800" dirty="0">
                <a:latin typeface="Lucida Calligraphy"/>
                <a:cs typeface="Lucida Calligraphy"/>
              </a:rPr>
              <a:t>Less than 10% have serious conditions that have complications</a:t>
            </a:r>
          </a:p>
          <a:p>
            <a:pPr marL="0" indent="0">
              <a:buNone/>
            </a:pPr>
            <a:endParaRPr lang="en-US" sz="1800" dirty="0">
              <a:latin typeface="Lucida Calligraphy"/>
              <a:cs typeface="Lucida Calligraphy"/>
            </a:endParaRPr>
          </a:p>
          <a:p>
            <a:r>
              <a:rPr lang="en-US" sz="1800" dirty="0">
                <a:latin typeface="Lucida Calligraphy"/>
                <a:cs typeface="Lucida Calligraphy"/>
              </a:rPr>
              <a:t>Secondary conditions- digital ulcers</a:t>
            </a:r>
          </a:p>
          <a:p>
            <a:endParaRPr lang="en-US" sz="1800" dirty="0">
              <a:latin typeface="Lucida Calligraphy"/>
              <a:cs typeface="Lucida Calligraphy"/>
            </a:endParaRPr>
          </a:p>
          <a:p>
            <a:r>
              <a:rPr lang="en-US" sz="1800" dirty="0">
                <a:latin typeface="Lucida Calligraphy"/>
                <a:cs typeface="Lucida Calligraphy"/>
              </a:rPr>
              <a:t>Manage through avoidance techniques and lifestyle changes</a:t>
            </a:r>
          </a:p>
          <a:p>
            <a:endParaRPr lang="en-US" sz="1800" dirty="0">
              <a:latin typeface="Lucida Calligraphy"/>
              <a:cs typeface="Lucida Calligraphy"/>
            </a:endParaRPr>
          </a:p>
          <a:p>
            <a:pPr marL="0" indent="0">
              <a:buNone/>
            </a:pPr>
            <a:endParaRPr lang="en-US" sz="1800" dirty="0">
              <a:latin typeface="Lucida Calligraphy"/>
              <a:cs typeface="Lucida Calligraphy"/>
            </a:endParaRPr>
          </a:p>
          <a:p>
            <a:pPr marL="0" indent="0">
              <a:buNone/>
            </a:pPr>
            <a:endParaRPr lang="en-US" sz="18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endParaRPr lang="en-US" sz="2000" dirty="0">
              <a:latin typeface="Lucida Calligraphy"/>
              <a:cs typeface="Lucida Calligraphy"/>
            </a:endParaRPr>
          </a:p>
          <a:p>
            <a:endParaRPr lang="en-US" sz="2000" dirty="0"/>
          </a:p>
        </p:txBody>
      </p:sp>
      <p:pic>
        <p:nvPicPr>
          <p:cNvPr id="4" name="Picture 3"/>
          <p:cNvPicPr>
            <a:picLocks noChangeAspect="1"/>
          </p:cNvPicPr>
          <p:nvPr/>
        </p:nvPicPr>
        <p:blipFill>
          <a:blip r:embed="rId2"/>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14</a:t>
            </a:fld>
            <a:endParaRPr lang="en-US" dirty="0"/>
          </a:p>
        </p:txBody>
      </p:sp>
      <p:sp>
        <p:nvSpPr>
          <p:cNvPr id="6" name="TextBox 5">
            <a:extLst>
              <a:ext uri="{FF2B5EF4-FFF2-40B4-BE49-F238E27FC236}">
                <a16:creationId xmlns:a16="http://schemas.microsoft.com/office/drawing/2014/main" id="{A158B1D9-B59E-4389-98AA-1F35D37505E8}"/>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2170658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195512"/>
            <a:ext cx="8229600" cy="4525963"/>
          </a:xfrm>
        </p:spPr>
        <p:txBody>
          <a:bodyPr>
            <a:normAutofit/>
          </a:bodyPr>
          <a:lstStyle/>
          <a:p>
            <a:pPr marL="0" indent="0">
              <a:buNone/>
            </a:pPr>
            <a:r>
              <a:rPr lang="en-US" u="sng" dirty="0">
                <a:latin typeface="Lucida Calligraphy"/>
                <a:cs typeface="Lucida Calligraphy"/>
              </a:rPr>
              <a:t>For more information</a:t>
            </a:r>
            <a:r>
              <a:rPr lang="is-IS" u="sng" dirty="0">
                <a:latin typeface="Lucida Calligraphy"/>
                <a:cs typeface="Lucida Calligraphy"/>
              </a:rPr>
              <a:t>….</a:t>
            </a:r>
            <a:endParaRPr lang="en-US" u="sng" dirty="0">
              <a:latin typeface="Lucida Calligraphy"/>
              <a:cs typeface="Lucida Calligraphy"/>
            </a:endParaRPr>
          </a:p>
          <a:p>
            <a:pPr marL="0" indent="0">
              <a:buNone/>
            </a:pPr>
            <a:endParaRPr lang="en-US" dirty="0"/>
          </a:p>
          <a:p>
            <a:r>
              <a:rPr lang="en-US" sz="1800" dirty="0">
                <a:latin typeface="Lucida Calligraphy"/>
                <a:cs typeface="Lucida Calligraphy"/>
              </a:rPr>
              <a:t>Go to </a:t>
            </a:r>
            <a:r>
              <a:rPr lang="en-US" sz="1800" dirty="0">
                <a:latin typeface="Lucida Calligraphy"/>
                <a:cs typeface="Lucida Calligraphy"/>
                <a:hlinkClick r:id="rId2"/>
              </a:rPr>
              <a:t>www.raynauds.org</a:t>
            </a:r>
            <a:endParaRPr lang="en-US" sz="1800" dirty="0">
              <a:latin typeface="Lucida Calligraphy"/>
              <a:cs typeface="Lucida Calligraphy"/>
            </a:endParaRPr>
          </a:p>
          <a:p>
            <a:endParaRPr lang="en-US" sz="1800" dirty="0">
              <a:latin typeface="Lucida Calligraphy"/>
              <a:cs typeface="Lucida Calligraphy"/>
            </a:endParaRPr>
          </a:p>
          <a:p>
            <a:r>
              <a:rPr lang="en-US" sz="1800" dirty="0">
                <a:latin typeface="Lucida Calligraphy"/>
                <a:cs typeface="Lucida Calligraphy"/>
              </a:rPr>
              <a:t>Make a donation</a:t>
            </a:r>
          </a:p>
          <a:p>
            <a:pPr marL="0" indent="0">
              <a:buNone/>
            </a:pPr>
            <a:endParaRPr lang="en-US" sz="1800" dirty="0">
              <a:latin typeface="Lucida Calligraphy"/>
              <a:cs typeface="Lucida Calligraphy"/>
            </a:endParaRPr>
          </a:p>
          <a:p>
            <a:r>
              <a:rPr lang="en-US" sz="1800" dirty="0">
                <a:latin typeface="Lucida Calligraphy"/>
                <a:cs typeface="Lucida Calligraphy"/>
              </a:rPr>
              <a:t>Facebook, Twitter, Pinterest, Instagram- talk to other “Frosties”</a:t>
            </a:r>
          </a:p>
          <a:p>
            <a:endParaRPr lang="en-US" sz="1800" dirty="0">
              <a:latin typeface="Lucida Calligraphy"/>
              <a:cs typeface="Lucida Calligraphy"/>
            </a:endParaRPr>
          </a:p>
          <a:p>
            <a:pPr marL="0" indent="0">
              <a:buNone/>
            </a:pPr>
            <a:endParaRPr lang="en-US" sz="1800" dirty="0">
              <a:latin typeface="Lucida Calligraphy"/>
              <a:cs typeface="Lucida Calligraphy"/>
            </a:endParaRPr>
          </a:p>
          <a:p>
            <a:pPr marL="0" indent="0">
              <a:buNone/>
            </a:pPr>
            <a:endParaRPr lang="en-US" sz="18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pPr marL="0" indent="0">
              <a:buNone/>
            </a:pPr>
            <a:endParaRPr lang="en-US" sz="2000" dirty="0">
              <a:latin typeface="Lucida Calligraphy"/>
              <a:cs typeface="Lucida Calligraphy"/>
            </a:endParaRPr>
          </a:p>
          <a:p>
            <a:endParaRPr lang="en-US" sz="2000" dirty="0">
              <a:latin typeface="Lucida Calligraphy"/>
              <a:cs typeface="Lucida Calligraphy"/>
            </a:endParaRPr>
          </a:p>
          <a:p>
            <a:endParaRPr lang="en-US" sz="2000" dirty="0"/>
          </a:p>
        </p:txBody>
      </p:sp>
      <p:pic>
        <p:nvPicPr>
          <p:cNvPr id="4" name="Picture 3"/>
          <p:cNvPicPr>
            <a:picLocks noChangeAspect="1"/>
          </p:cNvPicPr>
          <p:nvPr/>
        </p:nvPicPr>
        <p:blipFill>
          <a:blip r:embed="rId3"/>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15</a:t>
            </a:fld>
            <a:endParaRPr lang="en-US" dirty="0"/>
          </a:p>
        </p:txBody>
      </p:sp>
      <p:sp>
        <p:nvSpPr>
          <p:cNvPr id="6" name="TextBox 5">
            <a:extLst>
              <a:ext uri="{FF2B5EF4-FFF2-40B4-BE49-F238E27FC236}">
                <a16:creationId xmlns:a16="http://schemas.microsoft.com/office/drawing/2014/main" id="{E4A5B741-477E-4629-87B7-5BDF5077F927}"/>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1548376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DF47E9F-F572-49D2-9DFC-B976E60F9C2C}"/>
              </a:ext>
            </a:extLst>
          </p:cNvPr>
          <p:cNvPicPr>
            <a:picLocks noChangeAspect="1"/>
          </p:cNvPicPr>
          <p:nvPr/>
        </p:nvPicPr>
        <p:blipFill>
          <a:blip r:embed="rId2"/>
          <a:stretch>
            <a:fillRect/>
          </a:stretch>
        </p:blipFill>
        <p:spPr>
          <a:xfrm>
            <a:off x="274320" y="0"/>
            <a:ext cx="8412480" cy="1439917"/>
          </a:xfrm>
          <a:prstGeom prst="rect">
            <a:avLst/>
          </a:prstGeom>
        </p:spPr>
      </p:pic>
      <p:sp>
        <p:nvSpPr>
          <p:cNvPr id="2" name="Title 1">
            <a:extLst>
              <a:ext uri="{FF2B5EF4-FFF2-40B4-BE49-F238E27FC236}">
                <a16:creationId xmlns:a16="http://schemas.microsoft.com/office/drawing/2014/main" id="{8BFC0624-4C40-BF44-8452-82A8F2577C2A}"/>
              </a:ext>
            </a:extLst>
          </p:cNvPr>
          <p:cNvSpPr>
            <a:spLocks noGrp="1"/>
          </p:cNvSpPr>
          <p:nvPr>
            <p:ph type="title"/>
          </p:nvPr>
        </p:nvSpPr>
        <p:spPr>
          <a:xfrm>
            <a:off x="628650" y="955049"/>
            <a:ext cx="7886700" cy="1325563"/>
          </a:xfrm>
        </p:spPr>
        <p:txBody>
          <a:bodyPr>
            <a:normAutofit fontScale="90000"/>
          </a:bodyPr>
          <a:lstStyle/>
          <a:p>
            <a:pPr algn="ctr"/>
            <a:r>
              <a:rPr lang="en-US" b="1" dirty="0">
                <a:latin typeface="Arial" panose="020B0604020202020204" pitchFamily="34" charset="0"/>
                <a:cs typeface="Arial" panose="020B0604020202020204" pitchFamily="34" charset="0"/>
              </a:rPr>
              <a:t>Understanding Raynaud’s Attacks:</a:t>
            </a:r>
          </a:p>
        </p:txBody>
      </p:sp>
      <p:sp>
        <p:nvSpPr>
          <p:cNvPr id="3" name="Content Placeholder 2">
            <a:extLst>
              <a:ext uri="{FF2B5EF4-FFF2-40B4-BE49-F238E27FC236}">
                <a16:creationId xmlns:a16="http://schemas.microsoft.com/office/drawing/2014/main" id="{372D49CD-2207-534B-9140-60C17B2E4932}"/>
              </a:ext>
            </a:extLst>
          </p:cNvPr>
          <p:cNvSpPr>
            <a:spLocks noGrp="1"/>
          </p:cNvSpPr>
          <p:nvPr>
            <p:ph idx="1"/>
          </p:nvPr>
        </p:nvSpPr>
        <p:spPr>
          <a:xfrm>
            <a:off x="393591" y="3363394"/>
            <a:ext cx="8229600" cy="3328042"/>
          </a:xfrm>
        </p:spPr>
        <p:txBody>
          <a:bodyPr>
            <a:normAutofit/>
          </a:bodyPr>
          <a:lstStyle/>
          <a:p>
            <a:pPr marL="0" indent="0" algn="ctr">
              <a:buNone/>
            </a:pPr>
            <a:endParaRPr lang="en-US" sz="1800" dirty="0">
              <a:latin typeface="Arial" panose="020B0604020202020204" pitchFamily="34" charset="0"/>
              <a:cs typeface="Arial" panose="020B0604020202020204" pitchFamily="34" charset="0"/>
            </a:endParaRPr>
          </a:p>
          <a:p>
            <a:pPr marL="0" indent="0" algn="ctr">
              <a:buNone/>
            </a:pPr>
            <a:r>
              <a:rPr lang="en-US" sz="1800" b="1" i="1" dirty="0">
                <a:latin typeface="Arial" panose="020B0604020202020204" pitchFamily="34" charset="0"/>
                <a:cs typeface="Arial" panose="020B0604020202020204" pitchFamily="34" charset="0"/>
              </a:rPr>
              <a:t>Sympathetic Nervous System</a:t>
            </a:r>
          </a:p>
          <a:p>
            <a:pPr marL="0" indent="0" algn="ctr">
              <a:buNone/>
            </a:pPr>
            <a:r>
              <a:rPr lang="en-US" sz="1800" i="1" dirty="0">
                <a:latin typeface="Arial" panose="020B0604020202020204" pitchFamily="34" charset="0"/>
                <a:cs typeface="Arial" panose="020B0604020202020204" pitchFamily="34" charset="0"/>
              </a:rPr>
              <a:t>(Fight or Flight response)</a:t>
            </a:r>
            <a:br>
              <a:rPr lang="en-US" sz="1800" i="1" dirty="0">
                <a:latin typeface="Arial" panose="020B0604020202020204" pitchFamily="34" charset="0"/>
                <a:cs typeface="Arial" panose="020B0604020202020204" pitchFamily="34" charset="0"/>
              </a:rPr>
            </a:br>
            <a:endParaRPr lang="en-US" sz="1800" i="1"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Physical responses built into the body to prepare it to engage a threat or run away </a:t>
            </a:r>
          </a:p>
          <a:p>
            <a:pPr marL="0" indent="0">
              <a:buNone/>
            </a:pPr>
            <a:r>
              <a:rPr lang="en-US" sz="1800" dirty="0">
                <a:latin typeface="Arial" panose="020B0604020202020204" pitchFamily="34" charset="0"/>
                <a:cs typeface="Arial" panose="020B0604020202020204" pitchFamily="34" charset="0"/>
              </a:rPr>
              <a:t>Symptoms: Increased heart rate, pupils dilate, </a:t>
            </a:r>
            <a:r>
              <a:rPr lang="en-US" sz="1800" b="1" dirty="0">
                <a:latin typeface="Arial" panose="020B0604020202020204" pitchFamily="34" charset="0"/>
                <a:cs typeface="Arial" panose="020B0604020202020204" pitchFamily="34" charset="0"/>
              </a:rPr>
              <a:t>veins in skin constrict to send more blood to the core to protect vital organs - less blood in the extremities to keep them warm,</a:t>
            </a:r>
            <a:r>
              <a:rPr lang="en-US" sz="1800" dirty="0">
                <a:latin typeface="Arial" panose="020B0604020202020204" pitchFamily="34" charset="0"/>
                <a:cs typeface="Arial" panose="020B0604020202020204" pitchFamily="34" charset="0"/>
              </a:rPr>
              <a:t> blood sugar levels increase, hormones levels increase, etc.</a:t>
            </a: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B8902A5-A9B5-4341-8DAA-89FC5EC509E4}"/>
              </a:ext>
            </a:extLst>
          </p:cNvPr>
          <p:cNvSpPr>
            <a:spLocks noGrp="1"/>
          </p:cNvSpPr>
          <p:nvPr>
            <p:ph type="sldNum" sz="quarter" idx="12"/>
          </p:nvPr>
        </p:nvSpPr>
        <p:spPr/>
        <p:txBody>
          <a:bodyPr/>
          <a:lstStyle/>
          <a:p>
            <a:fld id="{347593E3-D100-E042-807B-674E9CD4068C}" type="slidenum">
              <a:rPr lang="en-US" smtClean="0"/>
              <a:t>2</a:t>
            </a:fld>
            <a:endParaRPr lang="en-US" dirty="0"/>
          </a:p>
        </p:txBody>
      </p:sp>
      <p:sp>
        <p:nvSpPr>
          <p:cNvPr id="16" name="Left Brace 15">
            <a:extLst>
              <a:ext uri="{FF2B5EF4-FFF2-40B4-BE49-F238E27FC236}">
                <a16:creationId xmlns:a16="http://schemas.microsoft.com/office/drawing/2014/main" id="{6539A8BC-15A3-B941-9C1B-BF15E83E8A70}"/>
              </a:ext>
            </a:extLst>
          </p:cNvPr>
          <p:cNvSpPr/>
          <p:nvPr/>
        </p:nvSpPr>
        <p:spPr>
          <a:xfrm rot="16200000">
            <a:off x="4081792" y="1844996"/>
            <a:ext cx="980418" cy="2465449"/>
          </a:xfrm>
          <a:prstGeom prst="leftBrace">
            <a:avLst>
              <a:gd name="adj1" fmla="val 8333"/>
              <a:gd name="adj2" fmla="val 47442"/>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D1CBBF02-9D78-46D1-914B-BE17B8FB4260}"/>
              </a:ext>
            </a:extLst>
          </p:cNvPr>
          <p:cNvSpPr/>
          <p:nvPr/>
        </p:nvSpPr>
        <p:spPr>
          <a:xfrm>
            <a:off x="2166730" y="2431383"/>
            <a:ext cx="4810539" cy="5190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Autonomic Nervous System</a:t>
            </a:r>
          </a:p>
          <a:p>
            <a:pPr algn="ctr"/>
            <a:endParaRPr lang="en-US" dirty="0"/>
          </a:p>
        </p:txBody>
      </p:sp>
    </p:spTree>
    <p:extLst>
      <p:ext uri="{BB962C8B-B14F-4D97-AF65-F5344CB8AC3E}">
        <p14:creationId xmlns:p14="http://schemas.microsoft.com/office/powerpoint/2010/main" val="1825823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40290C-EA0B-A942-8C6F-A14547C9071A}"/>
              </a:ext>
            </a:extLst>
          </p:cNvPr>
          <p:cNvSpPr>
            <a:spLocks noGrp="1"/>
          </p:cNvSpPr>
          <p:nvPr>
            <p:ph idx="1"/>
          </p:nvPr>
        </p:nvSpPr>
        <p:spPr>
          <a:xfrm>
            <a:off x="457200" y="4759793"/>
            <a:ext cx="8517016" cy="1911335"/>
          </a:xfrm>
        </p:spPr>
        <p:txBody>
          <a:bodyPr>
            <a:normAutofit/>
          </a:bodyPr>
          <a:lstStyle/>
          <a:p>
            <a:r>
              <a:rPr lang="en-US" sz="1800" dirty="0">
                <a:latin typeface="Arial" panose="020B0604020202020204" pitchFamily="34" charset="0"/>
                <a:cs typeface="Arial" panose="020B0604020202020204" pitchFamily="34" charset="0"/>
              </a:rPr>
              <a:t>Common triad of color changes in the extremities- white as the the blood flows out of the digits, blue from the lack of oxygen, then red as the blood flows back to normal</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Milder attack white. More severe purple to greyish black. Mottled pinkish/red pattern</a:t>
            </a:r>
          </a:p>
        </p:txBody>
      </p:sp>
      <p:sp>
        <p:nvSpPr>
          <p:cNvPr id="4" name="Slide Number Placeholder 3">
            <a:extLst>
              <a:ext uri="{FF2B5EF4-FFF2-40B4-BE49-F238E27FC236}">
                <a16:creationId xmlns:a16="http://schemas.microsoft.com/office/drawing/2014/main" id="{309B5990-4F38-244E-945B-5C94CD65A7AE}"/>
              </a:ext>
            </a:extLst>
          </p:cNvPr>
          <p:cNvSpPr>
            <a:spLocks noGrp="1"/>
          </p:cNvSpPr>
          <p:nvPr>
            <p:ph type="sldNum" sz="quarter" idx="12"/>
          </p:nvPr>
        </p:nvSpPr>
        <p:spPr/>
        <p:txBody>
          <a:bodyPr/>
          <a:lstStyle/>
          <a:p>
            <a:fld id="{347593E3-D100-E042-807B-674E9CD4068C}" type="slidenum">
              <a:rPr lang="en-US" smtClean="0"/>
              <a:t>3</a:t>
            </a:fld>
            <a:endParaRPr lang="en-US" dirty="0"/>
          </a:p>
        </p:txBody>
      </p:sp>
      <p:pic>
        <p:nvPicPr>
          <p:cNvPr id="5" name="Picture 4">
            <a:extLst>
              <a:ext uri="{FF2B5EF4-FFF2-40B4-BE49-F238E27FC236}">
                <a16:creationId xmlns:a16="http://schemas.microsoft.com/office/drawing/2014/main" id="{D129D1A5-9379-C847-B5BB-DE2382D5FB30}"/>
              </a:ext>
            </a:extLst>
          </p:cNvPr>
          <p:cNvPicPr>
            <a:picLocks noChangeAspect="1"/>
          </p:cNvPicPr>
          <p:nvPr/>
        </p:nvPicPr>
        <p:blipFill>
          <a:blip r:embed="rId2"/>
          <a:stretch>
            <a:fillRect/>
          </a:stretch>
        </p:blipFill>
        <p:spPr>
          <a:xfrm>
            <a:off x="457200" y="84"/>
            <a:ext cx="8412480" cy="1439917"/>
          </a:xfrm>
          <a:prstGeom prst="rect">
            <a:avLst/>
          </a:prstGeom>
          <a:ln>
            <a:solidFill>
              <a:schemeClr val="bg1"/>
            </a:solidFill>
          </a:ln>
        </p:spPr>
      </p:pic>
      <p:pic>
        <p:nvPicPr>
          <p:cNvPr id="7" name="Picture 6" descr="A picture containing holding, food, fruit&#10;&#10;Description automatically generated">
            <a:extLst>
              <a:ext uri="{FF2B5EF4-FFF2-40B4-BE49-F238E27FC236}">
                <a16:creationId xmlns:a16="http://schemas.microsoft.com/office/drawing/2014/main" id="{EC4CF746-FAE9-4145-92C2-036D9D62E1EA}"/>
              </a:ext>
            </a:extLst>
          </p:cNvPr>
          <p:cNvPicPr>
            <a:picLocks noChangeAspect="1"/>
          </p:cNvPicPr>
          <p:nvPr/>
        </p:nvPicPr>
        <p:blipFill>
          <a:blip r:embed="rId3"/>
          <a:stretch>
            <a:fillRect/>
          </a:stretch>
        </p:blipFill>
        <p:spPr>
          <a:xfrm>
            <a:off x="5819522" y="1109169"/>
            <a:ext cx="1424115" cy="2450005"/>
          </a:xfrm>
          <a:prstGeom prst="rect">
            <a:avLst/>
          </a:prstGeom>
        </p:spPr>
      </p:pic>
      <p:sp>
        <p:nvSpPr>
          <p:cNvPr id="8" name="Title 1">
            <a:extLst>
              <a:ext uri="{FF2B5EF4-FFF2-40B4-BE49-F238E27FC236}">
                <a16:creationId xmlns:a16="http://schemas.microsoft.com/office/drawing/2014/main" id="{1FDE9901-CC61-483E-8070-B84C24876300}"/>
              </a:ext>
            </a:extLst>
          </p:cNvPr>
          <p:cNvSpPr txBox="1">
            <a:spLocks/>
          </p:cNvSpPr>
          <p:nvPr/>
        </p:nvSpPr>
        <p:spPr>
          <a:xfrm>
            <a:off x="1136702" y="1496206"/>
            <a:ext cx="4682821" cy="92333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b="1" dirty="0">
                <a:latin typeface="Arial" panose="020B0604020202020204" pitchFamily="34" charset="0"/>
                <a:cs typeface="Arial" panose="020B0604020202020204" pitchFamily="34" charset="0"/>
              </a:rPr>
              <a:t>Raynaud’s Syndrome</a:t>
            </a:r>
          </a:p>
        </p:txBody>
      </p:sp>
      <p:sp>
        <p:nvSpPr>
          <p:cNvPr id="6" name="TextBox 5">
            <a:extLst>
              <a:ext uri="{FF2B5EF4-FFF2-40B4-BE49-F238E27FC236}">
                <a16:creationId xmlns:a16="http://schemas.microsoft.com/office/drawing/2014/main" id="{DF769763-ABEA-4DF8-BC37-B798ACA73287}"/>
              </a:ext>
            </a:extLst>
          </p:cNvPr>
          <p:cNvSpPr txBox="1"/>
          <p:nvPr/>
        </p:nvSpPr>
        <p:spPr>
          <a:xfrm>
            <a:off x="457200" y="3623875"/>
            <a:ext cx="8517016" cy="92333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An exaggerated version of the “Fight and  Flight” response where you visually see color changes demonstrating blood flow into and out of the extremities due to spasms of blood vessels in the extremities</a:t>
            </a:r>
            <a:endParaRPr lang="en-US" dirty="0"/>
          </a:p>
        </p:txBody>
      </p:sp>
    </p:spTree>
    <p:extLst>
      <p:ext uri="{BB962C8B-B14F-4D97-AF65-F5344CB8AC3E}">
        <p14:creationId xmlns:p14="http://schemas.microsoft.com/office/powerpoint/2010/main" val="87355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274320" y="37952"/>
            <a:ext cx="8412480" cy="1931755"/>
          </a:xfrm>
          <a:prstGeom prst="rect">
            <a:avLst/>
          </a:prstGeom>
        </p:spPr>
      </p:pic>
      <p:sp>
        <p:nvSpPr>
          <p:cNvPr id="14" name="Slide Number Placeholder 13"/>
          <p:cNvSpPr>
            <a:spLocks noGrp="1"/>
          </p:cNvSpPr>
          <p:nvPr>
            <p:ph type="sldNum" sz="quarter" idx="12"/>
          </p:nvPr>
        </p:nvSpPr>
        <p:spPr/>
        <p:txBody>
          <a:bodyPr/>
          <a:lstStyle/>
          <a:p>
            <a:fld id="{347593E3-D100-E042-807B-674E9CD4068C}" type="slidenum">
              <a:rPr lang="en-US" smtClean="0"/>
              <a:t>4</a:t>
            </a:fld>
            <a:endParaRPr lang="en-US" dirty="0"/>
          </a:p>
        </p:txBody>
      </p:sp>
      <p:sp>
        <p:nvSpPr>
          <p:cNvPr id="15" name="TextBox 14"/>
          <p:cNvSpPr txBox="1"/>
          <p:nvPr/>
        </p:nvSpPr>
        <p:spPr>
          <a:xfrm>
            <a:off x="735511" y="2603500"/>
            <a:ext cx="7070245" cy="1077218"/>
          </a:xfrm>
          <a:prstGeom prst="rect">
            <a:avLst/>
          </a:prstGeom>
          <a:noFill/>
        </p:spPr>
        <p:txBody>
          <a:bodyPr wrap="none" rtlCol="0">
            <a:spAutoFit/>
          </a:bodyPr>
          <a:lstStyle/>
          <a:p>
            <a:pPr algn="ctr"/>
            <a:r>
              <a:rPr lang="en-US" sz="3200" dirty="0">
                <a:latin typeface="Lucida Calligraphy"/>
                <a:cs typeface="Lucida Calligraphy"/>
              </a:rPr>
              <a:t>10 Myths </a:t>
            </a:r>
          </a:p>
          <a:p>
            <a:pPr algn="ctr"/>
            <a:r>
              <a:rPr lang="en-US" sz="3200" dirty="0">
                <a:latin typeface="Lucida Calligraphy"/>
                <a:cs typeface="Lucida Calligraphy"/>
              </a:rPr>
              <a:t>About Raynaud’s Phenomenon</a:t>
            </a:r>
          </a:p>
        </p:txBody>
      </p:sp>
      <p:sp>
        <p:nvSpPr>
          <p:cNvPr id="5" name="TextBox 4">
            <a:extLst>
              <a:ext uri="{FF2B5EF4-FFF2-40B4-BE49-F238E27FC236}">
                <a16:creationId xmlns:a16="http://schemas.microsoft.com/office/drawing/2014/main" id="{E418FB26-1D7F-488C-88F1-C44F7673C141}"/>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3548678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260600"/>
            <a:ext cx="8229600" cy="4095750"/>
          </a:xfrm>
        </p:spPr>
        <p:txBody>
          <a:bodyPr/>
          <a:lstStyle/>
          <a:p>
            <a:pPr marL="0" indent="0" algn="ctr">
              <a:buNone/>
            </a:pPr>
            <a:r>
              <a:rPr lang="en-US" u="sng" dirty="0">
                <a:latin typeface="Lucida Calligraphy"/>
                <a:cs typeface="Lucida Calligraphy"/>
              </a:rPr>
              <a:t>Myth #1: Raynaud’s is a rare disease</a:t>
            </a:r>
          </a:p>
          <a:p>
            <a:pPr marL="0" indent="0">
              <a:buNone/>
            </a:pPr>
            <a:endParaRPr lang="en-US" dirty="0">
              <a:latin typeface="Lucida Calligraphy"/>
              <a:cs typeface="Lucida Calligraphy"/>
            </a:endParaRPr>
          </a:p>
          <a:p>
            <a:r>
              <a:rPr lang="en-US" sz="2000" dirty="0">
                <a:latin typeface="Lucida Calligraphy"/>
                <a:cs typeface="Lucida Calligraphy"/>
              </a:rPr>
              <a:t>5% -10% of US population (15M to 30M)</a:t>
            </a:r>
          </a:p>
          <a:p>
            <a:pPr marL="0" indent="0">
              <a:buNone/>
            </a:pPr>
            <a:endParaRPr lang="en-US" sz="2000" dirty="0">
              <a:latin typeface="Lucida Calligraphy"/>
              <a:cs typeface="Lucida Calligraphy"/>
            </a:endParaRPr>
          </a:p>
          <a:p>
            <a:r>
              <a:rPr lang="en-US" sz="2000" dirty="0">
                <a:latin typeface="Lucida Calligraphy"/>
                <a:cs typeface="Lucida Calligraphy"/>
              </a:rPr>
              <a:t>1/10 aware that they have it</a:t>
            </a:r>
          </a:p>
          <a:p>
            <a:endParaRPr lang="en-US" sz="2400" dirty="0">
              <a:latin typeface="Lucida Calligraphy"/>
              <a:cs typeface="Lucida Calligraphy"/>
            </a:endParaRPr>
          </a:p>
          <a:p>
            <a:endParaRPr lang="en-US" sz="2400" dirty="0">
              <a:latin typeface="Lucida Calligraphy"/>
              <a:cs typeface="Lucida Calligraphy"/>
            </a:endParaRPr>
          </a:p>
          <a:p>
            <a:pPr marL="0" indent="0">
              <a:buNone/>
            </a:pPr>
            <a:endParaRPr lang="en-US" dirty="0">
              <a:latin typeface="Lucida Calligraphy"/>
              <a:cs typeface="Lucida Calligraphy"/>
            </a:endParaRPr>
          </a:p>
          <a:p>
            <a:pPr marL="0" indent="0">
              <a:buNone/>
            </a:pPr>
            <a:endParaRPr lang="en-US" dirty="0">
              <a:latin typeface="Lucida Calligraphy"/>
              <a:cs typeface="Lucida Calligraphy"/>
            </a:endParaRPr>
          </a:p>
        </p:txBody>
      </p:sp>
      <p:pic>
        <p:nvPicPr>
          <p:cNvPr id="4" name="Picture 3"/>
          <p:cNvPicPr>
            <a:picLocks noChangeAspect="1"/>
          </p:cNvPicPr>
          <p:nvPr/>
        </p:nvPicPr>
        <p:blipFill>
          <a:blip r:embed="rId2"/>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5</a:t>
            </a:fld>
            <a:endParaRPr lang="en-US" dirty="0"/>
          </a:p>
        </p:txBody>
      </p:sp>
      <p:sp>
        <p:nvSpPr>
          <p:cNvPr id="6" name="TextBox 5">
            <a:extLst>
              <a:ext uri="{FF2B5EF4-FFF2-40B4-BE49-F238E27FC236}">
                <a16:creationId xmlns:a16="http://schemas.microsoft.com/office/drawing/2014/main" id="{3A6E3FA3-AE07-43F0-B5B3-ACDD9E016EC3}"/>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3281958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159000"/>
            <a:ext cx="8229600" cy="4051300"/>
          </a:xfrm>
        </p:spPr>
        <p:txBody>
          <a:bodyPr>
            <a:normAutofit lnSpcReduction="10000"/>
          </a:bodyPr>
          <a:lstStyle/>
          <a:p>
            <a:pPr marL="0" indent="0" algn="ctr">
              <a:buNone/>
            </a:pPr>
            <a:r>
              <a:rPr lang="en-US" u="sng" dirty="0">
                <a:latin typeface="Lucida Calligraphy"/>
                <a:cs typeface="Lucida Calligraphy"/>
              </a:rPr>
              <a:t>Myth #2: There is a formal test to diagnose Raynaud’s</a:t>
            </a:r>
          </a:p>
          <a:p>
            <a:pPr marL="0" indent="0">
              <a:buNone/>
            </a:pPr>
            <a:endParaRPr lang="en-US" dirty="0"/>
          </a:p>
          <a:p>
            <a:r>
              <a:rPr lang="en-US" sz="2000" dirty="0">
                <a:latin typeface="Lucida Calligraphy"/>
                <a:cs typeface="Lucida Calligraphy"/>
              </a:rPr>
              <a:t>No formal test</a:t>
            </a:r>
          </a:p>
          <a:p>
            <a:pPr marL="0" indent="0">
              <a:buNone/>
            </a:pPr>
            <a:endParaRPr lang="en-US" sz="2000" dirty="0">
              <a:latin typeface="Lucida Calligraphy"/>
              <a:cs typeface="Lucida Calligraphy"/>
            </a:endParaRPr>
          </a:p>
          <a:p>
            <a:r>
              <a:rPr lang="en-US" sz="2000" dirty="0">
                <a:latin typeface="Lucida Calligraphy"/>
                <a:cs typeface="Lucida Calligraphy"/>
              </a:rPr>
              <a:t>Diagnosis is based on symptoms and testing to trigger attacks (thermal imaging, cold water trigger test)</a:t>
            </a:r>
          </a:p>
          <a:p>
            <a:endParaRPr lang="en-US" sz="2000" dirty="0">
              <a:latin typeface="Lucida Calligraphy"/>
              <a:cs typeface="Lucida Calligraphy"/>
            </a:endParaRPr>
          </a:p>
          <a:p>
            <a:r>
              <a:rPr lang="en-US" sz="2000" dirty="0">
                <a:latin typeface="Lucida Calligraphy"/>
                <a:cs typeface="Lucida Calligraphy"/>
              </a:rPr>
              <a:t>Secondary </a:t>
            </a:r>
            <a:r>
              <a:rPr lang="en-US" sz="2000" dirty="0" err="1">
                <a:latin typeface="Lucida Calligraphy"/>
                <a:cs typeface="Lucida Calligraphy"/>
              </a:rPr>
              <a:t>raynaud’s</a:t>
            </a:r>
            <a:r>
              <a:rPr lang="en-US" sz="2000" dirty="0">
                <a:latin typeface="Lucida Calligraphy"/>
                <a:cs typeface="Lucida Calligraphy"/>
              </a:rPr>
              <a:t> testing- </a:t>
            </a:r>
            <a:r>
              <a:rPr lang="en-US" sz="2000" dirty="0" err="1">
                <a:latin typeface="Lucida Calligraphy"/>
                <a:cs typeface="Lucida Calligraphy"/>
              </a:rPr>
              <a:t>nailfold</a:t>
            </a:r>
            <a:r>
              <a:rPr lang="en-US" sz="2000" dirty="0">
                <a:latin typeface="Lucida Calligraphy"/>
                <a:cs typeface="Lucida Calligraphy"/>
              </a:rPr>
              <a:t> </a:t>
            </a:r>
            <a:r>
              <a:rPr lang="en-US" sz="2000" dirty="0" err="1">
                <a:latin typeface="Lucida Calligraphy"/>
                <a:cs typeface="Lucida Calligraphy"/>
              </a:rPr>
              <a:t>capillaroscopy</a:t>
            </a:r>
            <a:r>
              <a:rPr lang="en-US" sz="2000" dirty="0">
                <a:latin typeface="Lucida Calligraphy"/>
                <a:cs typeface="Lucida Calligraphy"/>
              </a:rPr>
              <a:t>, anti-nuclear antibody blood test</a:t>
            </a:r>
          </a:p>
        </p:txBody>
      </p:sp>
      <p:pic>
        <p:nvPicPr>
          <p:cNvPr id="4" name="Picture 3"/>
          <p:cNvPicPr>
            <a:picLocks noChangeAspect="1"/>
          </p:cNvPicPr>
          <p:nvPr/>
        </p:nvPicPr>
        <p:blipFill>
          <a:blip r:embed="rId2"/>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6</a:t>
            </a:fld>
            <a:endParaRPr lang="en-US" dirty="0"/>
          </a:p>
        </p:txBody>
      </p:sp>
      <p:sp>
        <p:nvSpPr>
          <p:cNvPr id="6" name="TextBox 5">
            <a:extLst>
              <a:ext uri="{FF2B5EF4-FFF2-40B4-BE49-F238E27FC236}">
                <a16:creationId xmlns:a16="http://schemas.microsoft.com/office/drawing/2014/main" id="{504C4E50-9D04-484C-8181-B24207E9E5AC}"/>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2360056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159000"/>
            <a:ext cx="8229600" cy="4051300"/>
          </a:xfrm>
        </p:spPr>
        <p:txBody>
          <a:bodyPr/>
          <a:lstStyle/>
          <a:p>
            <a:pPr marL="0" indent="0">
              <a:buNone/>
            </a:pPr>
            <a:r>
              <a:rPr lang="en-US" u="sng" dirty="0">
                <a:latin typeface="Lucida Calligraphy"/>
                <a:cs typeface="Lucida Calligraphy"/>
              </a:rPr>
              <a:t>Myth #3: Raynaud”s affects only fingers and toes</a:t>
            </a:r>
          </a:p>
          <a:p>
            <a:pPr marL="0" indent="0">
              <a:buNone/>
            </a:pPr>
            <a:endParaRPr lang="en-US" dirty="0"/>
          </a:p>
          <a:p>
            <a:r>
              <a:rPr lang="en-US" sz="2000" dirty="0">
                <a:latin typeface="Lucida Calligraphy"/>
                <a:cs typeface="Lucida Calligraphy"/>
              </a:rPr>
              <a:t>Can affect any extremity (ears, nose, tongue, breast and even sex organs)</a:t>
            </a:r>
          </a:p>
          <a:p>
            <a:pPr marL="0" indent="0">
              <a:buNone/>
            </a:pPr>
            <a:endParaRPr lang="en-US" sz="2000" dirty="0">
              <a:latin typeface="Lucida Calligraphy"/>
              <a:cs typeface="Lucida Calligraphy"/>
            </a:endParaRPr>
          </a:p>
        </p:txBody>
      </p:sp>
      <p:pic>
        <p:nvPicPr>
          <p:cNvPr id="4" name="Picture 3"/>
          <p:cNvPicPr>
            <a:picLocks noChangeAspect="1"/>
          </p:cNvPicPr>
          <p:nvPr/>
        </p:nvPicPr>
        <p:blipFill>
          <a:blip r:embed="rId2"/>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7</a:t>
            </a:fld>
            <a:endParaRPr lang="en-US" dirty="0"/>
          </a:p>
        </p:txBody>
      </p:sp>
      <p:sp>
        <p:nvSpPr>
          <p:cNvPr id="6" name="TextBox 5">
            <a:extLst>
              <a:ext uri="{FF2B5EF4-FFF2-40B4-BE49-F238E27FC236}">
                <a16:creationId xmlns:a16="http://schemas.microsoft.com/office/drawing/2014/main" id="{F0D792F6-D737-4AAB-BFC1-29B3E23413E7}"/>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3075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159000"/>
            <a:ext cx="8229600" cy="4051300"/>
          </a:xfrm>
        </p:spPr>
        <p:txBody>
          <a:bodyPr/>
          <a:lstStyle/>
          <a:p>
            <a:pPr marL="0" indent="0">
              <a:buNone/>
            </a:pPr>
            <a:r>
              <a:rPr lang="en-US" u="sng" dirty="0">
                <a:latin typeface="Lucida Calligraphy"/>
                <a:cs typeface="Lucida Calligraphy"/>
              </a:rPr>
              <a:t>Myth #4: Raynaud’s sufferers have “poor circulation”</a:t>
            </a:r>
          </a:p>
          <a:p>
            <a:pPr marL="0" indent="0">
              <a:buNone/>
            </a:pPr>
            <a:endParaRPr lang="en-US" dirty="0"/>
          </a:p>
          <a:p>
            <a:r>
              <a:rPr lang="en-US" sz="2000" dirty="0">
                <a:latin typeface="Lucida Calligraphy"/>
                <a:cs typeface="Lucida Calligraphy"/>
              </a:rPr>
              <a:t>90% normal vascular functions and circulation</a:t>
            </a:r>
          </a:p>
          <a:p>
            <a:pPr marL="0" indent="0">
              <a:buNone/>
            </a:pPr>
            <a:endParaRPr lang="en-US" sz="2000" dirty="0">
              <a:latin typeface="Lucida Calligraphy"/>
              <a:cs typeface="Lucida Calligraphy"/>
            </a:endParaRPr>
          </a:p>
          <a:p>
            <a:r>
              <a:rPr lang="en-US" sz="2000" dirty="0">
                <a:latin typeface="Lucida Calligraphy"/>
                <a:cs typeface="Lucida Calligraphy"/>
              </a:rPr>
              <a:t>“Fight or flight” response thresholds</a:t>
            </a:r>
          </a:p>
        </p:txBody>
      </p:sp>
      <p:pic>
        <p:nvPicPr>
          <p:cNvPr id="4" name="Picture 3"/>
          <p:cNvPicPr>
            <a:picLocks noChangeAspect="1"/>
          </p:cNvPicPr>
          <p:nvPr/>
        </p:nvPicPr>
        <p:blipFill>
          <a:blip r:embed="rId2"/>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8</a:t>
            </a:fld>
            <a:endParaRPr lang="en-US" dirty="0"/>
          </a:p>
        </p:txBody>
      </p:sp>
      <p:sp>
        <p:nvSpPr>
          <p:cNvPr id="6" name="TextBox 5">
            <a:extLst>
              <a:ext uri="{FF2B5EF4-FFF2-40B4-BE49-F238E27FC236}">
                <a16:creationId xmlns:a16="http://schemas.microsoft.com/office/drawing/2014/main" id="{9F40B54E-EEAB-4118-837A-F734A2D9AA22}"/>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2182834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159000"/>
            <a:ext cx="8229600" cy="4051300"/>
          </a:xfrm>
        </p:spPr>
        <p:txBody>
          <a:bodyPr/>
          <a:lstStyle/>
          <a:p>
            <a:pPr marL="0" indent="0">
              <a:buNone/>
            </a:pPr>
            <a:r>
              <a:rPr lang="en-US" u="sng" dirty="0">
                <a:latin typeface="Lucida Calligraphy"/>
                <a:cs typeface="Lucida Calligraphy"/>
              </a:rPr>
              <a:t>Myth #5: Raynaud’s is an allergy to the cold</a:t>
            </a:r>
          </a:p>
          <a:p>
            <a:pPr marL="0" indent="0">
              <a:buNone/>
            </a:pPr>
            <a:endParaRPr lang="en-US" dirty="0"/>
          </a:p>
          <a:p>
            <a:r>
              <a:rPr lang="en-US" sz="2000" dirty="0">
                <a:latin typeface="Lucida Calligraphy"/>
                <a:cs typeface="Lucida Calligraphy"/>
              </a:rPr>
              <a:t>No </a:t>
            </a:r>
          </a:p>
          <a:p>
            <a:r>
              <a:rPr lang="en-US" sz="2000" dirty="0">
                <a:latin typeface="Lucida Calligraphy"/>
                <a:cs typeface="Lucida Calligraphy"/>
              </a:rPr>
              <a:t>Cold Urticara- rash and itching (red allergic lesions)</a:t>
            </a:r>
          </a:p>
          <a:p>
            <a:pPr marL="0" indent="0">
              <a:buNone/>
            </a:pPr>
            <a:endParaRPr lang="en-US" sz="2000" dirty="0">
              <a:latin typeface="Lucida Calligraphy"/>
              <a:cs typeface="Lucida Calligraphy"/>
            </a:endParaRPr>
          </a:p>
        </p:txBody>
      </p:sp>
      <p:pic>
        <p:nvPicPr>
          <p:cNvPr id="4" name="Picture 3"/>
          <p:cNvPicPr>
            <a:picLocks noChangeAspect="1"/>
          </p:cNvPicPr>
          <p:nvPr/>
        </p:nvPicPr>
        <p:blipFill>
          <a:blip r:embed="rId2"/>
          <a:stretch>
            <a:fillRect/>
          </a:stretch>
        </p:blipFill>
        <p:spPr>
          <a:xfrm>
            <a:off x="274320" y="37952"/>
            <a:ext cx="8412480" cy="1931755"/>
          </a:xfrm>
          <a:prstGeom prst="rect">
            <a:avLst/>
          </a:prstGeom>
        </p:spPr>
      </p:pic>
      <p:sp>
        <p:nvSpPr>
          <p:cNvPr id="5" name="Slide Number Placeholder 4"/>
          <p:cNvSpPr>
            <a:spLocks noGrp="1"/>
          </p:cNvSpPr>
          <p:nvPr>
            <p:ph type="sldNum" sz="quarter" idx="12"/>
          </p:nvPr>
        </p:nvSpPr>
        <p:spPr/>
        <p:txBody>
          <a:bodyPr/>
          <a:lstStyle/>
          <a:p>
            <a:fld id="{347593E3-D100-E042-807B-674E9CD4068C}" type="slidenum">
              <a:rPr lang="en-US" smtClean="0"/>
              <a:t>9</a:t>
            </a:fld>
            <a:endParaRPr lang="en-US" dirty="0"/>
          </a:p>
        </p:txBody>
      </p:sp>
      <p:sp>
        <p:nvSpPr>
          <p:cNvPr id="6" name="TextBox 5">
            <a:extLst>
              <a:ext uri="{FF2B5EF4-FFF2-40B4-BE49-F238E27FC236}">
                <a16:creationId xmlns:a16="http://schemas.microsoft.com/office/drawing/2014/main" id="{61A0C024-3A61-44D9-8073-551E9B89E5CE}"/>
              </a:ext>
            </a:extLst>
          </p:cNvPr>
          <p:cNvSpPr txBox="1"/>
          <p:nvPr/>
        </p:nvSpPr>
        <p:spPr>
          <a:xfrm>
            <a:off x="6098346" y="6431190"/>
            <a:ext cx="2588454" cy="215444"/>
          </a:xfrm>
          <a:prstGeom prst="rect">
            <a:avLst/>
          </a:prstGeom>
          <a:noFill/>
        </p:spPr>
        <p:txBody>
          <a:bodyPr wrap="square" rtlCol="0">
            <a:spAutoFit/>
          </a:bodyPr>
          <a:lstStyle/>
          <a:p>
            <a:pPr algn="ctr"/>
            <a:r>
              <a:rPr lang="en-US" sz="800" dirty="0">
                <a:solidFill>
                  <a:schemeClr val="bg2">
                    <a:lumMod val="50000"/>
                  </a:schemeClr>
                </a:solidFill>
                <a:latin typeface="Calibri" panose="020F0502020204030204" pitchFamily="34" charset="0"/>
              </a:rPr>
              <a:t>Copyright © 2021 Raynaud’s Association, Inc.</a:t>
            </a:r>
            <a:endParaRPr lang="en-US" sz="800" dirty="0"/>
          </a:p>
        </p:txBody>
      </p:sp>
    </p:spTree>
    <p:extLst>
      <p:ext uri="{BB962C8B-B14F-4D97-AF65-F5344CB8AC3E}">
        <p14:creationId xmlns:p14="http://schemas.microsoft.com/office/powerpoint/2010/main" val="740453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312</TotalTime>
  <Words>730</Words>
  <Application>Microsoft Macintosh PowerPoint</Application>
  <PresentationFormat>On-screen Show (4:3)</PresentationFormat>
  <Paragraphs>148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Lucida Calligraphy</vt:lpstr>
      <vt:lpstr>Office Theme</vt:lpstr>
      <vt:lpstr>PowerPoint Presentation</vt:lpstr>
      <vt:lpstr>Understanding Raynaud’s Attacks: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 Nitti</dc:creator>
  <cp:lastModifiedBy>Microsoft Office User</cp:lastModifiedBy>
  <cp:revision>38</cp:revision>
  <dcterms:created xsi:type="dcterms:W3CDTF">2017-08-25T12:52:05Z</dcterms:created>
  <dcterms:modified xsi:type="dcterms:W3CDTF">2021-11-27T17:16:09Z</dcterms:modified>
</cp:coreProperties>
</file>