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51"/>
  </p:notesMasterIdLst>
  <p:handoutMasterIdLst>
    <p:handoutMasterId r:id="rId52"/>
  </p:handoutMasterIdLst>
  <p:sldIdLst>
    <p:sldId id="347" r:id="rId5"/>
    <p:sldId id="256" r:id="rId6"/>
    <p:sldId id="286" r:id="rId7"/>
    <p:sldId id="284" r:id="rId8"/>
    <p:sldId id="298" r:id="rId9"/>
    <p:sldId id="318" r:id="rId10"/>
    <p:sldId id="325" r:id="rId11"/>
    <p:sldId id="322" r:id="rId12"/>
    <p:sldId id="300" r:id="rId13"/>
    <p:sldId id="301" r:id="rId14"/>
    <p:sldId id="299" r:id="rId15"/>
    <p:sldId id="321" r:id="rId16"/>
    <p:sldId id="323" r:id="rId17"/>
    <p:sldId id="315" r:id="rId18"/>
    <p:sldId id="267" r:id="rId19"/>
    <p:sldId id="324" r:id="rId20"/>
    <p:sldId id="303" r:id="rId21"/>
    <p:sldId id="313" r:id="rId22"/>
    <p:sldId id="329" r:id="rId23"/>
    <p:sldId id="330" r:id="rId24"/>
    <p:sldId id="331" r:id="rId25"/>
    <p:sldId id="317" r:id="rId26"/>
    <p:sldId id="343" r:id="rId27"/>
    <p:sldId id="272" r:id="rId28"/>
    <p:sldId id="293" r:id="rId29"/>
    <p:sldId id="311" r:id="rId30"/>
    <p:sldId id="342" r:id="rId31"/>
    <p:sldId id="319" r:id="rId32"/>
    <p:sldId id="274" r:id="rId33"/>
    <p:sldId id="332" r:id="rId34"/>
    <p:sldId id="340" r:id="rId35"/>
    <p:sldId id="281" r:id="rId36"/>
    <p:sldId id="336" r:id="rId37"/>
    <p:sldId id="278" r:id="rId38"/>
    <p:sldId id="320" r:id="rId39"/>
    <p:sldId id="304" r:id="rId40"/>
    <p:sldId id="271" r:id="rId41"/>
    <p:sldId id="294" r:id="rId42"/>
    <p:sldId id="308" r:id="rId43"/>
    <p:sldId id="312" r:id="rId44"/>
    <p:sldId id="338" r:id="rId45"/>
    <p:sldId id="341" r:id="rId46"/>
    <p:sldId id="339" r:id="rId47"/>
    <p:sldId id="346" r:id="rId48"/>
    <p:sldId id="283" r:id="rId49"/>
    <p:sldId id="345" r:id="rId50"/>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A7B"/>
    <a:srgbClr val="606B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0CD59C-32E6-FB33-68C6-57A1F042AED5}" v="14" dt="2022-03-24T19:22:14.992"/>
    <p1510:client id="{50CF6513-6940-ED4F-F811-B83BB5972CAF}" v="590" dt="2022-03-25T17:05:08.0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80" autoAdjust="0"/>
    <p:restoredTop sz="94686"/>
  </p:normalViewPr>
  <p:slideViewPr>
    <p:cSldViewPr>
      <p:cViewPr varScale="1">
        <p:scale>
          <a:sx n="119" d="100"/>
          <a:sy n="119" d="100"/>
        </p:scale>
        <p:origin x="1458" y="5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37000" y="0"/>
            <a:ext cx="3011488" cy="461963"/>
          </a:xfrm>
          <a:prstGeom prst="rect">
            <a:avLst/>
          </a:prstGeom>
        </p:spPr>
        <p:txBody>
          <a:bodyPr vert="horz" lIns="91440" tIns="45720" rIns="91440" bIns="45720" rtlCol="0"/>
          <a:lstStyle>
            <a:lvl1pPr algn="r">
              <a:defRPr sz="1200"/>
            </a:lvl1pPr>
          </a:lstStyle>
          <a:p>
            <a:fld id="{C176A145-43DE-4185-83D9-5D006C9D8179}" type="datetimeFigureOut">
              <a:rPr lang="en-CA" smtClean="0"/>
              <a:pPr/>
              <a:t>2022-03-28</a:t>
            </a:fld>
            <a:endParaRPr lang="en-CA"/>
          </a:p>
        </p:txBody>
      </p:sp>
      <p:sp>
        <p:nvSpPr>
          <p:cNvPr id="4" name="Footer Placeholder 3"/>
          <p:cNvSpPr>
            <a:spLocks noGrp="1"/>
          </p:cNvSpPr>
          <p:nvPr>
            <p:ph type="ftr" sz="quarter" idx="2"/>
          </p:nvPr>
        </p:nvSpPr>
        <p:spPr>
          <a:xfrm>
            <a:off x="0" y="8772525"/>
            <a:ext cx="3011488" cy="461963"/>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37000" y="8772525"/>
            <a:ext cx="3011488" cy="461963"/>
          </a:xfrm>
          <a:prstGeom prst="rect">
            <a:avLst/>
          </a:prstGeom>
        </p:spPr>
        <p:txBody>
          <a:bodyPr vert="horz" lIns="91440" tIns="45720" rIns="91440" bIns="45720" rtlCol="0" anchor="b"/>
          <a:lstStyle>
            <a:lvl1pPr algn="r">
              <a:defRPr sz="1200"/>
            </a:lvl1pPr>
          </a:lstStyle>
          <a:p>
            <a:fld id="{63C73127-0F4F-4BBD-8C9F-BE664132BDDC}" type="slidenum">
              <a:rPr lang="en-CA" smtClean="0"/>
              <a:pPr/>
              <a:t>‹#›</a:t>
            </a:fld>
            <a:endParaRPr lang="en-CA"/>
          </a:p>
        </p:txBody>
      </p:sp>
    </p:spTree>
    <p:extLst>
      <p:ext uri="{BB962C8B-B14F-4D97-AF65-F5344CB8AC3E}">
        <p14:creationId xmlns:p14="http://schemas.microsoft.com/office/powerpoint/2010/main" val="2467573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196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37000" y="0"/>
            <a:ext cx="3011488" cy="461963"/>
          </a:xfrm>
          <a:prstGeom prst="rect">
            <a:avLst/>
          </a:prstGeom>
        </p:spPr>
        <p:txBody>
          <a:bodyPr vert="horz" lIns="91440" tIns="45720" rIns="91440" bIns="45720" rtlCol="0"/>
          <a:lstStyle>
            <a:lvl1pPr algn="r">
              <a:defRPr sz="1200"/>
            </a:lvl1pPr>
          </a:lstStyle>
          <a:p>
            <a:fld id="{7D0F060D-1929-49EB-AA29-40542DA82E62}" type="datetimeFigureOut">
              <a:rPr lang="en-CA" smtClean="0"/>
              <a:t>2022-03-28</a:t>
            </a:fld>
            <a:endParaRPr lang="en-CA"/>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95325" y="4387850"/>
            <a:ext cx="5559425" cy="4156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525"/>
            <a:ext cx="3011488" cy="461963"/>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37000" y="8772525"/>
            <a:ext cx="3011488" cy="461963"/>
          </a:xfrm>
          <a:prstGeom prst="rect">
            <a:avLst/>
          </a:prstGeom>
        </p:spPr>
        <p:txBody>
          <a:bodyPr vert="horz" lIns="91440" tIns="45720" rIns="91440" bIns="45720" rtlCol="0" anchor="b"/>
          <a:lstStyle>
            <a:lvl1pPr algn="r">
              <a:defRPr sz="1200"/>
            </a:lvl1pPr>
          </a:lstStyle>
          <a:p>
            <a:fld id="{06EBCE5C-B81C-49D0-A64F-615D11D9E48E}" type="slidenum">
              <a:rPr lang="en-CA" smtClean="0"/>
              <a:t>‹#›</a:t>
            </a:fld>
            <a:endParaRPr lang="en-CA"/>
          </a:p>
        </p:txBody>
      </p:sp>
    </p:spTree>
    <p:extLst>
      <p:ext uri="{BB962C8B-B14F-4D97-AF65-F5344CB8AC3E}">
        <p14:creationId xmlns:p14="http://schemas.microsoft.com/office/powerpoint/2010/main" val="3972190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EBCE5C-B81C-49D0-A64F-615D11D9E48E}" type="slidenum">
              <a:rPr lang="en-CA" smtClean="0"/>
              <a:t>2</a:t>
            </a:fld>
            <a:endParaRPr lang="en-CA" dirty="0"/>
          </a:p>
        </p:txBody>
      </p:sp>
    </p:spTree>
    <p:extLst>
      <p:ext uri="{BB962C8B-B14F-4D97-AF65-F5344CB8AC3E}">
        <p14:creationId xmlns:p14="http://schemas.microsoft.com/office/powerpoint/2010/main" val="3416556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12</a:t>
            </a:fld>
            <a:endParaRPr lang="en-CA"/>
          </a:p>
        </p:txBody>
      </p:sp>
    </p:spTree>
    <p:extLst>
      <p:ext uri="{BB962C8B-B14F-4D97-AF65-F5344CB8AC3E}">
        <p14:creationId xmlns:p14="http://schemas.microsoft.com/office/powerpoint/2010/main" val="382240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13</a:t>
            </a:fld>
            <a:endParaRPr lang="en-CA"/>
          </a:p>
        </p:txBody>
      </p:sp>
    </p:spTree>
    <p:extLst>
      <p:ext uri="{BB962C8B-B14F-4D97-AF65-F5344CB8AC3E}">
        <p14:creationId xmlns:p14="http://schemas.microsoft.com/office/powerpoint/2010/main" val="658154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15</a:t>
            </a:fld>
            <a:endParaRPr lang="en-CA"/>
          </a:p>
        </p:txBody>
      </p:sp>
    </p:spTree>
    <p:extLst>
      <p:ext uri="{BB962C8B-B14F-4D97-AF65-F5344CB8AC3E}">
        <p14:creationId xmlns:p14="http://schemas.microsoft.com/office/powerpoint/2010/main" val="250789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16</a:t>
            </a:fld>
            <a:endParaRPr lang="en-CA"/>
          </a:p>
        </p:txBody>
      </p:sp>
    </p:spTree>
    <p:extLst>
      <p:ext uri="{BB962C8B-B14F-4D97-AF65-F5344CB8AC3E}">
        <p14:creationId xmlns:p14="http://schemas.microsoft.com/office/powerpoint/2010/main" val="4078763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17</a:t>
            </a:fld>
            <a:endParaRPr lang="en-CA"/>
          </a:p>
        </p:txBody>
      </p:sp>
    </p:spTree>
    <p:extLst>
      <p:ext uri="{BB962C8B-B14F-4D97-AF65-F5344CB8AC3E}">
        <p14:creationId xmlns:p14="http://schemas.microsoft.com/office/powerpoint/2010/main" val="17304843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EBCE5C-B81C-49D0-A64F-615D11D9E48E}" type="slidenum">
              <a:rPr lang="en-CA" smtClean="0"/>
              <a:t>19</a:t>
            </a:fld>
            <a:endParaRPr lang="en-CA"/>
          </a:p>
        </p:txBody>
      </p:sp>
    </p:spTree>
    <p:extLst>
      <p:ext uri="{BB962C8B-B14F-4D97-AF65-F5344CB8AC3E}">
        <p14:creationId xmlns:p14="http://schemas.microsoft.com/office/powerpoint/2010/main" val="333991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EBCE5C-B81C-49D0-A64F-615D11D9E48E}" type="slidenum">
              <a:rPr lang="en-CA" smtClean="0"/>
              <a:t>20</a:t>
            </a:fld>
            <a:endParaRPr lang="en-CA"/>
          </a:p>
        </p:txBody>
      </p:sp>
    </p:spTree>
    <p:extLst>
      <p:ext uri="{BB962C8B-B14F-4D97-AF65-F5344CB8AC3E}">
        <p14:creationId xmlns:p14="http://schemas.microsoft.com/office/powerpoint/2010/main" val="297251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6EBCE5C-B81C-49D0-A64F-615D11D9E48E}" type="slidenum">
              <a:rPr lang="en-CA" smtClean="0"/>
              <a:t>21</a:t>
            </a:fld>
            <a:endParaRPr lang="en-CA"/>
          </a:p>
        </p:txBody>
      </p:sp>
    </p:spTree>
    <p:extLst>
      <p:ext uri="{BB962C8B-B14F-4D97-AF65-F5344CB8AC3E}">
        <p14:creationId xmlns:p14="http://schemas.microsoft.com/office/powerpoint/2010/main" val="3295117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23</a:t>
            </a:fld>
            <a:endParaRPr lang="en-CA"/>
          </a:p>
        </p:txBody>
      </p:sp>
    </p:spTree>
    <p:extLst>
      <p:ext uri="{BB962C8B-B14F-4D97-AF65-F5344CB8AC3E}">
        <p14:creationId xmlns:p14="http://schemas.microsoft.com/office/powerpoint/2010/main" val="3333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24</a:t>
            </a:fld>
            <a:endParaRPr lang="en-CA"/>
          </a:p>
        </p:txBody>
      </p:sp>
    </p:spTree>
    <p:extLst>
      <p:ext uri="{BB962C8B-B14F-4D97-AF65-F5344CB8AC3E}">
        <p14:creationId xmlns:p14="http://schemas.microsoft.com/office/powerpoint/2010/main" val="350086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a:t>
            </a:fld>
            <a:endParaRPr lang="en-CA"/>
          </a:p>
        </p:txBody>
      </p:sp>
    </p:spTree>
    <p:extLst>
      <p:ext uri="{BB962C8B-B14F-4D97-AF65-F5344CB8AC3E}">
        <p14:creationId xmlns:p14="http://schemas.microsoft.com/office/powerpoint/2010/main" val="4085046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25</a:t>
            </a:fld>
            <a:endParaRPr lang="en-CA"/>
          </a:p>
        </p:txBody>
      </p:sp>
    </p:spTree>
    <p:extLst>
      <p:ext uri="{BB962C8B-B14F-4D97-AF65-F5344CB8AC3E}">
        <p14:creationId xmlns:p14="http://schemas.microsoft.com/office/powerpoint/2010/main" val="2933592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26</a:t>
            </a:fld>
            <a:endParaRPr lang="en-CA"/>
          </a:p>
        </p:txBody>
      </p:sp>
    </p:spTree>
    <p:extLst>
      <p:ext uri="{BB962C8B-B14F-4D97-AF65-F5344CB8AC3E}">
        <p14:creationId xmlns:p14="http://schemas.microsoft.com/office/powerpoint/2010/main" val="757161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27</a:t>
            </a:fld>
            <a:endParaRPr lang="en-CA"/>
          </a:p>
        </p:txBody>
      </p:sp>
    </p:spTree>
    <p:extLst>
      <p:ext uri="{BB962C8B-B14F-4D97-AF65-F5344CB8AC3E}">
        <p14:creationId xmlns:p14="http://schemas.microsoft.com/office/powerpoint/2010/main" val="1725857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28</a:t>
            </a:fld>
            <a:endParaRPr lang="en-CA"/>
          </a:p>
        </p:txBody>
      </p:sp>
    </p:spTree>
    <p:extLst>
      <p:ext uri="{BB962C8B-B14F-4D97-AF65-F5344CB8AC3E}">
        <p14:creationId xmlns:p14="http://schemas.microsoft.com/office/powerpoint/2010/main" val="1175276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29</a:t>
            </a:fld>
            <a:endParaRPr lang="en-CA"/>
          </a:p>
        </p:txBody>
      </p:sp>
    </p:spTree>
    <p:extLst>
      <p:ext uri="{BB962C8B-B14F-4D97-AF65-F5344CB8AC3E}">
        <p14:creationId xmlns:p14="http://schemas.microsoft.com/office/powerpoint/2010/main" val="2103536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30</a:t>
            </a:fld>
            <a:endParaRPr lang="en-CA"/>
          </a:p>
        </p:txBody>
      </p:sp>
    </p:spTree>
    <p:extLst>
      <p:ext uri="{BB962C8B-B14F-4D97-AF65-F5344CB8AC3E}">
        <p14:creationId xmlns:p14="http://schemas.microsoft.com/office/powerpoint/2010/main" val="25299412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31</a:t>
            </a:fld>
            <a:endParaRPr lang="en-CA"/>
          </a:p>
        </p:txBody>
      </p:sp>
    </p:spTree>
    <p:extLst>
      <p:ext uri="{BB962C8B-B14F-4D97-AF65-F5344CB8AC3E}">
        <p14:creationId xmlns:p14="http://schemas.microsoft.com/office/powerpoint/2010/main" val="501565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32</a:t>
            </a:fld>
            <a:endParaRPr lang="en-CA"/>
          </a:p>
        </p:txBody>
      </p:sp>
    </p:spTree>
    <p:extLst>
      <p:ext uri="{BB962C8B-B14F-4D97-AF65-F5344CB8AC3E}">
        <p14:creationId xmlns:p14="http://schemas.microsoft.com/office/powerpoint/2010/main" val="7012345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33</a:t>
            </a:fld>
            <a:endParaRPr lang="en-CA"/>
          </a:p>
        </p:txBody>
      </p:sp>
    </p:spTree>
    <p:extLst>
      <p:ext uri="{BB962C8B-B14F-4D97-AF65-F5344CB8AC3E}">
        <p14:creationId xmlns:p14="http://schemas.microsoft.com/office/powerpoint/2010/main" val="1326272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34</a:t>
            </a:fld>
            <a:endParaRPr lang="en-CA"/>
          </a:p>
        </p:txBody>
      </p:sp>
    </p:spTree>
    <p:extLst>
      <p:ext uri="{BB962C8B-B14F-4D97-AF65-F5344CB8AC3E}">
        <p14:creationId xmlns:p14="http://schemas.microsoft.com/office/powerpoint/2010/main" val="291772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4</a:t>
            </a:fld>
            <a:endParaRPr lang="en-CA"/>
          </a:p>
        </p:txBody>
      </p:sp>
    </p:spTree>
    <p:extLst>
      <p:ext uri="{BB962C8B-B14F-4D97-AF65-F5344CB8AC3E}">
        <p14:creationId xmlns:p14="http://schemas.microsoft.com/office/powerpoint/2010/main" val="31483136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35</a:t>
            </a:fld>
            <a:endParaRPr lang="en-CA"/>
          </a:p>
        </p:txBody>
      </p:sp>
    </p:spTree>
    <p:extLst>
      <p:ext uri="{BB962C8B-B14F-4D97-AF65-F5344CB8AC3E}">
        <p14:creationId xmlns:p14="http://schemas.microsoft.com/office/powerpoint/2010/main" val="3096691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36</a:t>
            </a:fld>
            <a:endParaRPr lang="en-CA"/>
          </a:p>
        </p:txBody>
      </p:sp>
    </p:spTree>
    <p:extLst>
      <p:ext uri="{BB962C8B-B14F-4D97-AF65-F5344CB8AC3E}">
        <p14:creationId xmlns:p14="http://schemas.microsoft.com/office/powerpoint/2010/main" val="4269338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37</a:t>
            </a:fld>
            <a:endParaRPr lang="en-CA"/>
          </a:p>
        </p:txBody>
      </p:sp>
    </p:spTree>
    <p:extLst>
      <p:ext uri="{BB962C8B-B14F-4D97-AF65-F5344CB8AC3E}">
        <p14:creationId xmlns:p14="http://schemas.microsoft.com/office/powerpoint/2010/main" val="3423865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38</a:t>
            </a:fld>
            <a:endParaRPr lang="en-CA"/>
          </a:p>
        </p:txBody>
      </p:sp>
    </p:spTree>
    <p:extLst>
      <p:ext uri="{BB962C8B-B14F-4D97-AF65-F5344CB8AC3E}">
        <p14:creationId xmlns:p14="http://schemas.microsoft.com/office/powerpoint/2010/main" val="4053529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39</a:t>
            </a:fld>
            <a:endParaRPr lang="en-CA"/>
          </a:p>
        </p:txBody>
      </p:sp>
    </p:spTree>
    <p:extLst>
      <p:ext uri="{BB962C8B-B14F-4D97-AF65-F5344CB8AC3E}">
        <p14:creationId xmlns:p14="http://schemas.microsoft.com/office/powerpoint/2010/main" val="2131945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40</a:t>
            </a:fld>
            <a:endParaRPr lang="en-CA"/>
          </a:p>
        </p:txBody>
      </p:sp>
    </p:spTree>
    <p:extLst>
      <p:ext uri="{BB962C8B-B14F-4D97-AF65-F5344CB8AC3E}">
        <p14:creationId xmlns:p14="http://schemas.microsoft.com/office/powerpoint/2010/main" val="33014564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41</a:t>
            </a:fld>
            <a:endParaRPr lang="en-CA"/>
          </a:p>
        </p:txBody>
      </p:sp>
    </p:spTree>
    <p:extLst>
      <p:ext uri="{BB962C8B-B14F-4D97-AF65-F5344CB8AC3E}">
        <p14:creationId xmlns:p14="http://schemas.microsoft.com/office/powerpoint/2010/main" val="6748003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42</a:t>
            </a:fld>
            <a:endParaRPr lang="en-CA"/>
          </a:p>
        </p:txBody>
      </p:sp>
    </p:spTree>
    <p:extLst>
      <p:ext uri="{BB962C8B-B14F-4D97-AF65-F5344CB8AC3E}">
        <p14:creationId xmlns:p14="http://schemas.microsoft.com/office/powerpoint/2010/main" val="23250198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43</a:t>
            </a:fld>
            <a:endParaRPr lang="en-CA"/>
          </a:p>
        </p:txBody>
      </p:sp>
    </p:spTree>
    <p:extLst>
      <p:ext uri="{BB962C8B-B14F-4D97-AF65-F5344CB8AC3E}">
        <p14:creationId xmlns:p14="http://schemas.microsoft.com/office/powerpoint/2010/main" val="2787311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45</a:t>
            </a:fld>
            <a:endParaRPr lang="en-CA"/>
          </a:p>
        </p:txBody>
      </p:sp>
    </p:spTree>
    <p:extLst>
      <p:ext uri="{BB962C8B-B14F-4D97-AF65-F5344CB8AC3E}">
        <p14:creationId xmlns:p14="http://schemas.microsoft.com/office/powerpoint/2010/main" val="2116519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5</a:t>
            </a:fld>
            <a:endParaRPr lang="en-CA"/>
          </a:p>
        </p:txBody>
      </p:sp>
    </p:spTree>
    <p:extLst>
      <p:ext uri="{BB962C8B-B14F-4D97-AF65-F5344CB8AC3E}">
        <p14:creationId xmlns:p14="http://schemas.microsoft.com/office/powerpoint/2010/main" val="2042168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7</a:t>
            </a:fld>
            <a:endParaRPr lang="en-CA"/>
          </a:p>
        </p:txBody>
      </p:sp>
    </p:spTree>
    <p:extLst>
      <p:ext uri="{BB962C8B-B14F-4D97-AF65-F5344CB8AC3E}">
        <p14:creationId xmlns:p14="http://schemas.microsoft.com/office/powerpoint/2010/main" val="3676675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8</a:t>
            </a:fld>
            <a:endParaRPr lang="en-CA"/>
          </a:p>
        </p:txBody>
      </p:sp>
    </p:spTree>
    <p:extLst>
      <p:ext uri="{BB962C8B-B14F-4D97-AF65-F5344CB8AC3E}">
        <p14:creationId xmlns:p14="http://schemas.microsoft.com/office/powerpoint/2010/main" val="104233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9</a:t>
            </a:fld>
            <a:endParaRPr lang="en-CA"/>
          </a:p>
        </p:txBody>
      </p:sp>
    </p:spTree>
    <p:extLst>
      <p:ext uri="{BB962C8B-B14F-4D97-AF65-F5344CB8AC3E}">
        <p14:creationId xmlns:p14="http://schemas.microsoft.com/office/powerpoint/2010/main" val="63597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10</a:t>
            </a:fld>
            <a:endParaRPr lang="en-CA"/>
          </a:p>
        </p:txBody>
      </p:sp>
    </p:spTree>
    <p:extLst>
      <p:ext uri="{BB962C8B-B14F-4D97-AF65-F5344CB8AC3E}">
        <p14:creationId xmlns:p14="http://schemas.microsoft.com/office/powerpoint/2010/main" val="2566977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06EBCE5C-B81C-49D0-A64F-615D11D9E48E}" type="slidenum">
              <a:rPr lang="en-CA" smtClean="0"/>
              <a:t>11</a:t>
            </a:fld>
            <a:endParaRPr lang="en-CA"/>
          </a:p>
        </p:txBody>
      </p:sp>
    </p:spTree>
    <p:extLst>
      <p:ext uri="{BB962C8B-B14F-4D97-AF65-F5344CB8AC3E}">
        <p14:creationId xmlns:p14="http://schemas.microsoft.com/office/powerpoint/2010/main" val="319733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0"/>
            <a:ext cx="6856214"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52697" y="762000"/>
            <a:ext cx="2193989" cy="5334001"/>
          </a:xfrm>
          <a:prstGeom prst="rect">
            <a:avLst/>
          </a:prstGeom>
          <a:solidFill>
            <a:srgbClr val="C3C3C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02386" y="1298448"/>
            <a:ext cx="5486400" cy="3255264"/>
          </a:xfrm>
        </p:spPr>
        <p:txBody>
          <a:bodyPr anchor="b">
            <a:normAutofit/>
          </a:bodyPr>
          <a:lstStyle>
            <a:lvl1pPr algn="l">
              <a:defRPr sz="54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825011" y="4670246"/>
            <a:ext cx="5486400" cy="914400"/>
          </a:xfrm>
        </p:spPr>
        <p:txBody>
          <a:bodyPr anchor="t">
            <a:normAutofit/>
          </a:bodyPr>
          <a:lstStyle>
            <a:lvl1pPr marL="0" indent="0" algn="l">
              <a:buNone/>
              <a:defRPr sz="2000" cap="none" spc="0" baseline="0">
                <a:solidFill>
                  <a:schemeClr val="accent1">
                    <a:lumMod val="20000"/>
                    <a:lumOff val="80000"/>
                  </a:schemeClr>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A5A68D-75ED-447C-A25A-A10898F7FB3C}" type="datetime1">
              <a:rPr lang="en-CA" smtClean="0"/>
              <a:t>2022-03-28</a:t>
            </a:fld>
            <a:endParaRPr lang="en-CA"/>
          </a:p>
        </p:txBody>
      </p:sp>
      <p:sp>
        <p:nvSpPr>
          <p:cNvPr id="5" name="Footer Placeholder 4"/>
          <p:cNvSpPr>
            <a:spLocks noGrp="1"/>
          </p:cNvSpPr>
          <p:nvPr>
            <p:ph type="ftr" sz="quarter" idx="11"/>
          </p:nvPr>
        </p:nvSpPr>
        <p:spPr/>
        <p:txBody>
          <a:bodyPr/>
          <a:lstStyle/>
          <a:p>
            <a:r>
              <a:rPr lang="en-CA"/>
              <a:t>Lupus Ontario Rev. 2021-03-20</a:t>
            </a:r>
          </a:p>
        </p:txBody>
      </p:sp>
      <p:sp>
        <p:nvSpPr>
          <p:cNvPr id="6" name="Slide Number Placeholder 5"/>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3226767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8B4A55-8C53-47EA-9D9F-EE4C33FD685B}" type="datetime1">
              <a:rPr lang="en-CA" smtClean="0"/>
              <a:t>2022-03-28</a:t>
            </a:fld>
            <a:endParaRPr lang="en-CA"/>
          </a:p>
        </p:txBody>
      </p:sp>
      <p:sp>
        <p:nvSpPr>
          <p:cNvPr id="8" name="Footer Placeholder 7"/>
          <p:cNvSpPr>
            <a:spLocks noGrp="1"/>
          </p:cNvSpPr>
          <p:nvPr>
            <p:ph type="ftr" sz="quarter" idx="11"/>
          </p:nvPr>
        </p:nvSpPr>
        <p:spPr/>
        <p:txBody>
          <a:bodyPr/>
          <a:lstStyle/>
          <a:p>
            <a:r>
              <a:rPr lang="en-CA"/>
              <a:t>Lupus Ontario Rev. 2021-03-20</a:t>
            </a:r>
          </a:p>
        </p:txBody>
      </p:sp>
      <p:sp>
        <p:nvSpPr>
          <p:cNvPr id="9" name="Slide Number Placeholder 8"/>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41976041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5750" y="990600"/>
            <a:ext cx="211455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00934" y="868680"/>
            <a:ext cx="54864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08121F-FE0E-4817-B97A-5E58378C4EA9}" type="datetime1">
              <a:rPr lang="en-CA" smtClean="0"/>
              <a:t>2022-03-28</a:t>
            </a:fld>
            <a:endParaRPr lang="en-CA"/>
          </a:p>
        </p:txBody>
      </p:sp>
      <p:sp>
        <p:nvSpPr>
          <p:cNvPr id="8" name="Footer Placeholder 7"/>
          <p:cNvSpPr>
            <a:spLocks noGrp="1"/>
          </p:cNvSpPr>
          <p:nvPr>
            <p:ph type="ftr" sz="quarter" idx="11"/>
          </p:nvPr>
        </p:nvSpPr>
        <p:spPr/>
        <p:txBody>
          <a:bodyPr/>
          <a:lstStyle/>
          <a:p>
            <a:r>
              <a:rPr lang="en-CA"/>
              <a:t>Lupus Ontario Rev. 2021-03-20</a:t>
            </a:r>
          </a:p>
        </p:txBody>
      </p:sp>
      <p:sp>
        <p:nvSpPr>
          <p:cNvPr id="9" name="Slide Number Placeholder 8"/>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8909266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E69D79-72A5-4E0E-A1A6-81A128AEC1D5}" type="datetime1">
              <a:rPr lang="en-CA" smtClean="0"/>
              <a:t>2022-03-28</a:t>
            </a:fld>
            <a:endParaRPr lang="en-CA"/>
          </a:p>
        </p:txBody>
      </p:sp>
      <p:sp>
        <p:nvSpPr>
          <p:cNvPr id="5" name="Footer Placeholder 4"/>
          <p:cNvSpPr>
            <a:spLocks noGrp="1"/>
          </p:cNvSpPr>
          <p:nvPr>
            <p:ph type="ftr" sz="quarter" idx="11"/>
          </p:nvPr>
        </p:nvSpPr>
        <p:spPr/>
        <p:txBody>
          <a:bodyPr/>
          <a:lstStyle/>
          <a:p>
            <a:r>
              <a:rPr lang="en-CA"/>
              <a:t>Lupus Ontario Rev. 2021-03-20</a:t>
            </a:r>
          </a:p>
        </p:txBody>
      </p:sp>
      <p:sp>
        <p:nvSpPr>
          <p:cNvPr id="6" name="Slide Number Placeholder 5"/>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1026055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00934" y="1298448"/>
            <a:ext cx="5486400" cy="3255264"/>
          </a:xfrm>
        </p:spPr>
        <p:txBody>
          <a:bodyPr anchor="b">
            <a:normAutofit/>
          </a:bodyPr>
          <a:lstStyle>
            <a:lvl1pPr>
              <a:defRPr sz="54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914650" y="4672584"/>
            <a:ext cx="5486400" cy="914400"/>
          </a:xfrm>
        </p:spPr>
        <p:txBody>
          <a:bodyPr anchor="t">
            <a:normAutofit/>
          </a:bodyPr>
          <a:lstStyle>
            <a:lvl1pPr marL="0" indent="0">
              <a:buNone/>
              <a:defRPr sz="20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97C8B2-A9AF-453E-944F-4C2C139F791F}" type="datetime1">
              <a:rPr lang="en-CA" smtClean="0"/>
              <a:t>2022-03-28</a:t>
            </a:fld>
            <a:endParaRPr lang="en-CA"/>
          </a:p>
        </p:txBody>
      </p:sp>
      <p:sp>
        <p:nvSpPr>
          <p:cNvPr id="5" name="Footer Placeholder 4"/>
          <p:cNvSpPr>
            <a:spLocks noGrp="1"/>
          </p:cNvSpPr>
          <p:nvPr>
            <p:ph type="ftr" sz="quarter" idx="11"/>
          </p:nvPr>
        </p:nvSpPr>
        <p:spPr/>
        <p:txBody>
          <a:bodyPr/>
          <a:lstStyle/>
          <a:p>
            <a:r>
              <a:rPr lang="en-CA"/>
              <a:t>Lupus Ontario Rev. 2021-03-20</a:t>
            </a:r>
          </a:p>
        </p:txBody>
      </p:sp>
      <p:sp>
        <p:nvSpPr>
          <p:cNvPr id="6" name="Slide Number Placeholder 5"/>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4359720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00934"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63590" y="868680"/>
            <a:ext cx="2606040" cy="512064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74C7834-45DA-46F7-9B9B-022600BD06B4}" type="datetime1">
              <a:rPr lang="en-CA" smtClean="0"/>
              <a:t>2022-03-28</a:t>
            </a:fld>
            <a:endParaRPr lang="en-CA"/>
          </a:p>
        </p:txBody>
      </p:sp>
      <p:sp>
        <p:nvSpPr>
          <p:cNvPr id="9" name="Footer Placeholder 8"/>
          <p:cNvSpPr>
            <a:spLocks noGrp="1"/>
          </p:cNvSpPr>
          <p:nvPr>
            <p:ph type="ftr" sz="quarter" idx="11"/>
          </p:nvPr>
        </p:nvSpPr>
        <p:spPr/>
        <p:txBody>
          <a:bodyPr/>
          <a:lstStyle/>
          <a:p>
            <a:r>
              <a:rPr lang="en-CA"/>
              <a:t>Lupus Ontario Rev. 2021-03-20</a:t>
            </a:r>
          </a:p>
        </p:txBody>
      </p:sp>
      <p:sp>
        <p:nvSpPr>
          <p:cNvPr id="10" name="Slide Number Placeholder 9"/>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3430956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00934" y="1023586"/>
            <a:ext cx="2606040" cy="807720"/>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900934"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63847" y="1023587"/>
            <a:ext cx="2606040" cy="813171"/>
          </a:xfrm>
        </p:spPr>
        <p:txBody>
          <a:bodyPr anchor="b">
            <a:normAutofit/>
          </a:bodyPr>
          <a:lstStyle>
            <a:lvl1pPr marL="0" indent="0">
              <a:spcBef>
                <a:spcPts val="0"/>
              </a:spcBef>
              <a:buNone/>
              <a:defRPr sz="1900" b="1">
                <a:solidFill>
                  <a:schemeClr val="tx1">
                    <a:lumMod val="65000"/>
                    <a:lumOff val="3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63847" y="1930936"/>
            <a:ext cx="2606040" cy="4023360"/>
          </a:xfrm>
        </p:spPr>
        <p:txBody>
          <a:bodyPr/>
          <a:lstStyle>
            <a:lvl1pPr>
              <a:defRPr sz="1900"/>
            </a:lvl1pPr>
            <a:lvl2pPr>
              <a:defRPr sz="1700"/>
            </a:lvl2pPr>
            <a:lvl3pPr>
              <a:defRPr sz="15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A2FEA4B5-97F7-4047-9E18-48EA6E930048}" type="datetime1">
              <a:rPr lang="en-CA" smtClean="0"/>
              <a:t>2022-03-28</a:t>
            </a:fld>
            <a:endParaRPr lang="en-CA"/>
          </a:p>
        </p:txBody>
      </p:sp>
      <p:sp>
        <p:nvSpPr>
          <p:cNvPr id="11" name="Footer Placeholder 10"/>
          <p:cNvSpPr>
            <a:spLocks noGrp="1"/>
          </p:cNvSpPr>
          <p:nvPr>
            <p:ph type="ftr" sz="quarter" idx="11"/>
          </p:nvPr>
        </p:nvSpPr>
        <p:spPr/>
        <p:txBody>
          <a:bodyPr/>
          <a:lstStyle/>
          <a:p>
            <a:r>
              <a:rPr lang="en-CA"/>
              <a:t>Lupus Ontario Rev. 2021-03-20</a:t>
            </a:r>
          </a:p>
        </p:txBody>
      </p:sp>
      <p:sp>
        <p:nvSpPr>
          <p:cNvPr id="12" name="Slide Number Placeholder 11"/>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2659296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0C5C0B12-726D-4132-8890-51AF46F3C9B6}" type="datetime1">
              <a:rPr lang="en-CA" smtClean="0"/>
              <a:t>2022-03-28</a:t>
            </a:fld>
            <a:endParaRPr lang="en-CA"/>
          </a:p>
        </p:txBody>
      </p:sp>
      <p:sp>
        <p:nvSpPr>
          <p:cNvPr id="7" name="Footer Placeholder 6"/>
          <p:cNvSpPr>
            <a:spLocks noGrp="1"/>
          </p:cNvSpPr>
          <p:nvPr>
            <p:ph type="ftr" sz="quarter" idx="11"/>
          </p:nvPr>
        </p:nvSpPr>
        <p:spPr/>
        <p:txBody>
          <a:bodyPr/>
          <a:lstStyle/>
          <a:p>
            <a:r>
              <a:rPr lang="en-CA"/>
              <a:t>Lupus Ontario Rev. 2021-03-20</a:t>
            </a:r>
          </a:p>
        </p:txBody>
      </p:sp>
      <p:sp>
        <p:nvSpPr>
          <p:cNvPr id="8" name="Slide Number Placeholder 7"/>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31104336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57A27AF-87C4-43F3-8F10-4E375F32125B}" type="datetime1">
              <a:rPr lang="en-CA" smtClean="0"/>
              <a:t>2022-03-28</a:t>
            </a:fld>
            <a:endParaRPr lang="en-CA"/>
          </a:p>
        </p:txBody>
      </p:sp>
      <p:sp>
        <p:nvSpPr>
          <p:cNvPr id="6" name="Footer Placeholder 5"/>
          <p:cNvSpPr>
            <a:spLocks noGrp="1"/>
          </p:cNvSpPr>
          <p:nvPr>
            <p:ph type="ftr" sz="quarter" idx="11"/>
          </p:nvPr>
        </p:nvSpPr>
        <p:spPr/>
        <p:txBody>
          <a:bodyPr/>
          <a:lstStyle/>
          <a:p>
            <a:r>
              <a:rPr lang="en-CA"/>
              <a:t>Lupus Ontario Rev. 2021-03-20</a:t>
            </a:r>
          </a:p>
        </p:txBody>
      </p:sp>
      <p:sp>
        <p:nvSpPr>
          <p:cNvPr id="7" name="Slide Number Placeholder 6"/>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181525525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baseline="0"/>
            </a:lvl1pPr>
          </a:lstStyle>
          <a:p>
            <a:r>
              <a:rPr lang="en-US"/>
              <a:t>Click to edit Master title style</a:t>
            </a:r>
            <a:endParaRPr lang="en-US" dirty="0"/>
          </a:p>
        </p:txBody>
      </p:sp>
      <p:sp>
        <p:nvSpPr>
          <p:cNvPr id="3" name="Content Placeholder 2"/>
          <p:cNvSpPr>
            <a:spLocks noGrp="1"/>
          </p:cNvSpPr>
          <p:nvPr>
            <p:ph idx="1"/>
          </p:nvPr>
        </p:nvSpPr>
        <p:spPr>
          <a:xfrm>
            <a:off x="2900934" y="868680"/>
            <a:ext cx="54864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2024" y="3337560"/>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CF773816-D941-4B4F-B418-82069E90B564}" type="datetime1">
              <a:rPr lang="en-CA" smtClean="0"/>
              <a:t>2022-03-28</a:t>
            </a:fld>
            <a:endParaRPr lang="en-CA"/>
          </a:p>
        </p:txBody>
      </p:sp>
      <p:sp>
        <p:nvSpPr>
          <p:cNvPr id="9" name="Footer Placeholder 8"/>
          <p:cNvSpPr>
            <a:spLocks noGrp="1"/>
          </p:cNvSpPr>
          <p:nvPr>
            <p:ph type="ftr" sz="quarter" idx="11"/>
          </p:nvPr>
        </p:nvSpPr>
        <p:spPr/>
        <p:txBody>
          <a:bodyPr/>
          <a:lstStyle/>
          <a:p>
            <a:r>
              <a:rPr lang="en-CA"/>
              <a:t>Lupus Ontario Rev. 2021-03-20</a:t>
            </a:r>
          </a:p>
        </p:txBody>
      </p:sp>
      <p:sp>
        <p:nvSpPr>
          <p:cNvPr id="10" name="Slide Number Placeholder 9"/>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3285016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2024" y="1143000"/>
            <a:ext cx="2125980" cy="2194560"/>
          </a:xfrm>
        </p:spPr>
        <p:txBody>
          <a:bodyPr anchor="b">
            <a:normAutofit/>
          </a:bodyPr>
          <a:lstStyle>
            <a:lvl1pPr>
              <a:defRPr sz="2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677983" y="767419"/>
            <a:ext cx="6086423"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92024" y="3340602"/>
            <a:ext cx="2125980" cy="2560320"/>
          </a:xfrm>
        </p:spPr>
        <p:txBody>
          <a:bodyPr anchor="t">
            <a:normAutofit/>
          </a:bodyPr>
          <a:lstStyle>
            <a:lvl1pPr marL="0" indent="0">
              <a:lnSpc>
                <a:spcPct val="100000"/>
              </a:lnSpc>
              <a:spcBef>
                <a:spcPts val="800"/>
              </a:spcBef>
              <a:buNone/>
              <a:defRPr sz="125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3D5EE33B-B023-4906-AC38-EAE04AC87001}" type="datetime1">
              <a:rPr lang="en-CA" smtClean="0"/>
              <a:t>2022-03-28</a:t>
            </a:fld>
            <a:endParaRPr lang="en-CA"/>
          </a:p>
        </p:txBody>
      </p:sp>
      <p:sp>
        <p:nvSpPr>
          <p:cNvPr id="9" name="Footer Placeholder 8"/>
          <p:cNvSpPr>
            <a:spLocks noGrp="1"/>
          </p:cNvSpPr>
          <p:nvPr>
            <p:ph type="ftr" sz="quarter" idx="11"/>
          </p:nvPr>
        </p:nvSpPr>
        <p:spPr>
          <a:xfrm>
            <a:off x="2624326" y="6356351"/>
            <a:ext cx="4433638" cy="365125"/>
          </a:xfrm>
        </p:spPr>
        <p:txBody>
          <a:bodyPr/>
          <a:lstStyle/>
          <a:p>
            <a:r>
              <a:rPr lang="en-CA"/>
              <a:t>Lupus Ontario Rev. 2021-03-20</a:t>
            </a:r>
          </a:p>
        </p:txBody>
      </p:sp>
      <p:sp>
        <p:nvSpPr>
          <p:cNvPr id="10" name="Slide Number Placeholder 9"/>
          <p:cNvSpPr>
            <a:spLocks noGrp="1"/>
          </p:cNvSpPr>
          <p:nvPr>
            <p:ph type="sldNum" sz="quarter" idx="12"/>
          </p:nvPr>
        </p:nvSpPr>
        <p:spPr/>
        <p:txBody>
          <a:bodyPr/>
          <a:lstStyle/>
          <a:p>
            <a:fld id="{583B29C4-A5C1-4F24-8C60-83609080434F}" type="slidenum">
              <a:rPr lang="en-CA" smtClean="0"/>
              <a:pPr/>
              <a:t>‹#›</a:t>
            </a:fld>
            <a:endParaRPr lang="en-CA"/>
          </a:p>
        </p:txBody>
      </p:sp>
    </p:spTree>
    <p:extLst>
      <p:ext uri="{BB962C8B-B14F-4D97-AF65-F5344CB8AC3E}">
        <p14:creationId xmlns:p14="http://schemas.microsoft.com/office/powerpoint/2010/main" val="1311070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2582693"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89689" y="1123838"/>
            <a:ext cx="221061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8861898" y="758952"/>
            <a:ext cx="288036"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2901951" y="864108"/>
            <a:ext cx="54864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6849" y="6356351"/>
            <a:ext cx="20574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fld id="{95E6E1DF-43C7-47F8-ABE0-E3603435A697}" type="datetime1">
              <a:rPr lang="en-CA" smtClean="0"/>
              <a:t>2022-03-28</a:t>
            </a:fld>
            <a:endParaRPr lang="en-CA"/>
          </a:p>
        </p:txBody>
      </p:sp>
      <p:sp>
        <p:nvSpPr>
          <p:cNvPr id="5" name="Footer Placeholder 4"/>
          <p:cNvSpPr>
            <a:spLocks noGrp="1"/>
          </p:cNvSpPr>
          <p:nvPr>
            <p:ph type="ftr" sz="quarter" idx="3"/>
          </p:nvPr>
        </p:nvSpPr>
        <p:spPr>
          <a:xfrm>
            <a:off x="2901951" y="6356351"/>
            <a:ext cx="4433638"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CA"/>
              <a:t>Lupus Ontario Rev. 2021-03-20</a:t>
            </a:r>
          </a:p>
        </p:txBody>
      </p:sp>
      <p:sp>
        <p:nvSpPr>
          <p:cNvPr id="6" name="Slide Number Placeholder 5"/>
          <p:cNvSpPr>
            <a:spLocks noGrp="1"/>
          </p:cNvSpPr>
          <p:nvPr>
            <p:ph type="sldNum" sz="quarter" idx="4"/>
          </p:nvPr>
        </p:nvSpPr>
        <p:spPr>
          <a:xfrm>
            <a:off x="7975602" y="6356351"/>
            <a:ext cx="1148195" cy="365125"/>
          </a:xfrm>
          <a:prstGeom prst="rect">
            <a:avLst/>
          </a:prstGeom>
        </p:spPr>
        <p:txBody>
          <a:bodyPr vert="horz" lIns="91440" tIns="45720" rIns="91440" bIns="45720" rtlCol="0" anchor="ctr"/>
          <a:lstStyle>
            <a:lvl1pPr algn="r">
              <a:defRPr sz="1100" b="1">
                <a:solidFill>
                  <a:schemeClr val="accent1"/>
                </a:solidFill>
              </a:defRPr>
            </a:lvl1pPr>
          </a:lstStyle>
          <a:p>
            <a:fld id="{583B29C4-A5C1-4F24-8C60-83609080434F}" type="slidenum">
              <a:rPr lang="en-CA" smtClean="0"/>
              <a:pPr/>
              <a:t>‹#›</a:t>
            </a:fld>
            <a:endParaRPr lang="en-CA"/>
          </a:p>
        </p:txBody>
      </p:sp>
    </p:spTree>
    <p:extLst>
      <p:ext uri="{BB962C8B-B14F-4D97-AF65-F5344CB8AC3E}">
        <p14:creationId xmlns:p14="http://schemas.microsoft.com/office/powerpoint/2010/main" val="107163485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dt="0"/>
  <p:txStyles>
    <p:title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8.emf"/><Relationship Id="rId5" Type="http://schemas.openxmlformats.org/officeDocument/2006/relationships/package" Target="../embeddings/Microsoft_Excel_Worksheet.xlsx"/><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0.emf"/><Relationship Id="rId5" Type="http://schemas.openxmlformats.org/officeDocument/2006/relationships/package" Target="../embeddings/Microsoft_Excel_Worksheet1.xlsx"/><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hyperlink" Target="mailto:support@lupusontario.org"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46.jpeg"/><Relationship Id="rId2" Type="http://schemas.openxmlformats.org/officeDocument/2006/relationships/slideLayout" Target="../slideLayouts/slideLayout1.xml"/><Relationship Id="rId1" Type="http://schemas.openxmlformats.org/officeDocument/2006/relationships/video" Target="https://www.youtube.com/embed/PDTyWvWEBgE?feature=oembed" TargetMode="External"/><Relationship Id="rId6" Type="http://schemas.openxmlformats.org/officeDocument/2006/relationships/image" Target="../media/image45.png"/><Relationship Id="rId5" Type="http://schemas.openxmlformats.org/officeDocument/2006/relationships/hyperlink" Target="https://www.canva.com/design/DAE7KFzZmAU/_JUCGGwmdSRmKJO_3S5L2A/watch?utm_content=DAE7KFzZmAU&amp;utm_campaign=designshare&amp;utm_medium=link&amp;utm_source=publishsharelink" TargetMode="Externa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ideo" Target="https://www.youtube.com/embed/PDTyWvWEBgE?feature=oembed"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3.sv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hyperlink" Target="mailto:support@lupusontario.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52A7B"/>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B3B055-C439-825F-DC84-EBACBC7F4AE4}"/>
              </a:ext>
            </a:extLst>
          </p:cNvPr>
          <p:cNvSpPr>
            <a:spLocks noGrp="1"/>
          </p:cNvSpPr>
          <p:nvPr>
            <p:ph type="ftr" sz="quarter" idx="11"/>
          </p:nvPr>
        </p:nvSpPr>
        <p:spPr/>
        <p:txBody>
          <a:bodyPr/>
          <a:lstStyle/>
          <a:p>
            <a:r>
              <a:rPr lang="en-CA"/>
              <a:t>Lupus Ontario Rev. 2021-03-20</a:t>
            </a:r>
          </a:p>
        </p:txBody>
      </p:sp>
      <p:sp>
        <p:nvSpPr>
          <p:cNvPr id="4" name="TextBox 3">
            <a:extLst>
              <a:ext uri="{FF2B5EF4-FFF2-40B4-BE49-F238E27FC236}">
                <a16:creationId xmlns:a16="http://schemas.microsoft.com/office/drawing/2014/main" id="{DE5DFF8B-433C-ECD4-A47A-EADC9D7B23FF}"/>
              </a:ext>
            </a:extLst>
          </p:cNvPr>
          <p:cNvSpPr txBox="1"/>
          <p:nvPr/>
        </p:nvSpPr>
        <p:spPr>
          <a:xfrm>
            <a:off x="204560" y="512988"/>
            <a:ext cx="8548912" cy="707886"/>
          </a:xfrm>
          <a:prstGeom prst="rect">
            <a:avLst/>
          </a:prstGeom>
          <a:no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chemeClr val="bg1"/>
                </a:solidFill>
                <a:ea typeface="Open sans"/>
                <a:cs typeface="Open sans"/>
              </a:rPr>
              <a:t>THANK YOU FOR JOINING US </a:t>
            </a:r>
          </a:p>
        </p:txBody>
      </p:sp>
      <p:sp>
        <p:nvSpPr>
          <p:cNvPr id="5" name="TextBox 4">
            <a:extLst>
              <a:ext uri="{FF2B5EF4-FFF2-40B4-BE49-F238E27FC236}">
                <a16:creationId xmlns:a16="http://schemas.microsoft.com/office/drawing/2014/main" id="{43362F1B-543F-F016-6BEE-A5A9AEB41A7C}"/>
              </a:ext>
            </a:extLst>
          </p:cNvPr>
          <p:cNvSpPr txBox="1"/>
          <p:nvPr/>
        </p:nvSpPr>
        <p:spPr>
          <a:xfrm>
            <a:off x="456292" y="1862363"/>
            <a:ext cx="7478484"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bg1"/>
                </a:solidFill>
                <a:ea typeface="Open sans"/>
                <a:cs typeface="Open sans"/>
              </a:rPr>
              <a:t>Please note:</a:t>
            </a:r>
          </a:p>
          <a:p>
            <a:endParaRPr lang="en-US" sz="2000" dirty="0">
              <a:solidFill>
                <a:schemeClr val="bg1"/>
              </a:solidFill>
              <a:ea typeface="Open sans"/>
              <a:cs typeface="Open sans"/>
            </a:endParaRPr>
          </a:p>
          <a:p>
            <a:pPr marL="285750" indent="-285750">
              <a:buFont typeface="Arial"/>
              <a:buChar char="•"/>
            </a:pPr>
            <a:r>
              <a:rPr lang="en-US" sz="2000" dirty="0">
                <a:solidFill>
                  <a:schemeClr val="bg1"/>
                </a:solidFill>
                <a:ea typeface="Open sans"/>
                <a:cs typeface="Open sans"/>
              </a:rPr>
              <a:t>Today's presentation is in a webinar format which has been chosen for its enhanced security features </a:t>
            </a:r>
          </a:p>
          <a:p>
            <a:endParaRPr lang="en-US" sz="2000" dirty="0">
              <a:solidFill>
                <a:schemeClr val="bg1"/>
              </a:solidFill>
              <a:ea typeface="Open sans"/>
              <a:cs typeface="Open sans"/>
            </a:endParaRPr>
          </a:p>
          <a:p>
            <a:pPr marL="285750" indent="-285750">
              <a:buFont typeface="Arial"/>
              <a:buChar char="•"/>
            </a:pPr>
            <a:r>
              <a:rPr lang="en-US" sz="2000" dirty="0">
                <a:solidFill>
                  <a:schemeClr val="bg1"/>
                </a:solidFill>
                <a:ea typeface="Open sans"/>
                <a:cs typeface="Open sans"/>
              </a:rPr>
              <a:t>All attendees' cameras and chat features have been disabled</a:t>
            </a:r>
          </a:p>
          <a:p>
            <a:endParaRPr lang="en-US" sz="2000" dirty="0">
              <a:solidFill>
                <a:schemeClr val="bg1"/>
              </a:solidFill>
              <a:ea typeface="Open sans"/>
              <a:cs typeface="Open sans"/>
            </a:endParaRPr>
          </a:p>
          <a:p>
            <a:pPr marL="285750" indent="-285750">
              <a:buFont typeface="Arial"/>
              <a:buChar char="•"/>
            </a:pPr>
            <a:r>
              <a:rPr lang="en-US" sz="2000" dirty="0">
                <a:solidFill>
                  <a:schemeClr val="bg1"/>
                </a:solidFill>
                <a:ea typeface="Open sans"/>
                <a:cs typeface="Open sans"/>
              </a:rPr>
              <a:t>Please use the Q&amp;A button to submit questions</a:t>
            </a:r>
          </a:p>
          <a:p>
            <a:endParaRPr lang="en-US" sz="2000" dirty="0">
              <a:solidFill>
                <a:schemeClr val="bg1"/>
              </a:solidFill>
              <a:ea typeface="Open sans"/>
              <a:cs typeface="Open sans"/>
            </a:endParaRPr>
          </a:p>
          <a:p>
            <a:pPr marL="285750" indent="-285750">
              <a:buFont typeface="Arial"/>
              <a:buChar char="•"/>
            </a:pPr>
            <a:r>
              <a:rPr lang="en-US" sz="2000" dirty="0">
                <a:solidFill>
                  <a:schemeClr val="bg1"/>
                </a:solidFill>
                <a:ea typeface="Open sans"/>
                <a:cs typeface="Open sans"/>
              </a:rPr>
              <a:t>Questions will be addressed at the end of the presentation</a:t>
            </a:r>
          </a:p>
          <a:p>
            <a:pPr marL="285750" indent="-285750">
              <a:buFont typeface="Arial"/>
              <a:buChar char="•"/>
            </a:pPr>
            <a:endParaRPr lang="en-US" dirty="0">
              <a:solidFill>
                <a:schemeClr val="bg1"/>
              </a:solidFill>
              <a:ea typeface="Open sans"/>
              <a:cs typeface="Open sans"/>
            </a:endParaRPr>
          </a:p>
        </p:txBody>
      </p:sp>
    </p:spTree>
    <p:extLst>
      <p:ext uri="{BB962C8B-B14F-4D97-AF65-F5344CB8AC3E}">
        <p14:creationId xmlns:p14="http://schemas.microsoft.com/office/powerpoint/2010/main" val="1331394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77" y="35841"/>
            <a:ext cx="8229600" cy="1143000"/>
          </a:xfrm>
        </p:spPr>
        <p:txBody>
          <a:bodyPr/>
          <a:lstStyle/>
          <a:p>
            <a:r>
              <a:rPr lang="en-CA" dirty="0"/>
              <a:t>Education</a:t>
            </a:r>
          </a:p>
        </p:txBody>
      </p:sp>
      <p:sp>
        <p:nvSpPr>
          <p:cNvPr id="3" name="Content Placeholder 2"/>
          <p:cNvSpPr>
            <a:spLocks noGrp="1"/>
          </p:cNvSpPr>
          <p:nvPr>
            <p:ph idx="1"/>
          </p:nvPr>
        </p:nvSpPr>
        <p:spPr>
          <a:xfrm>
            <a:off x="1945340" y="740734"/>
            <a:ext cx="6920754" cy="5371417"/>
          </a:xfrm>
        </p:spPr>
        <p:txBody>
          <a:bodyPr vert="horz" lIns="91440" tIns="45720" rIns="91440" bIns="45720" rtlCol="0" anchor="t">
            <a:normAutofit/>
          </a:bodyPr>
          <a:lstStyle/>
          <a:p>
            <a:pPr marL="0" indent="0">
              <a:buNone/>
              <a:defRPr/>
            </a:pPr>
            <a:endParaRPr lang="en-CA" sz="1700" b="1" dirty="0">
              <a:ea typeface="Open sans"/>
              <a:cs typeface="Calibri"/>
            </a:endParaRPr>
          </a:p>
          <a:p>
            <a:pPr marL="1200150" lvl="1" indent="-457200">
              <a:buFont typeface="Arial"/>
              <a:buChar char="•"/>
              <a:defRPr/>
            </a:pPr>
            <a:r>
              <a:rPr lang="en-CA" dirty="0">
                <a:solidFill>
                  <a:schemeClr val="tx1"/>
                </a:solidFill>
              </a:rPr>
              <a:t>Education kits mailed to those without email.</a:t>
            </a:r>
            <a:endParaRPr lang="en-CA" dirty="0">
              <a:solidFill>
                <a:schemeClr val="tx1"/>
              </a:solidFill>
              <a:ea typeface="Open sans"/>
              <a:cs typeface="Open sans"/>
            </a:endParaRPr>
          </a:p>
          <a:p>
            <a:pPr marL="742950" lvl="1" indent="0">
              <a:buNone/>
              <a:defRPr/>
            </a:pPr>
            <a:endParaRPr lang="en-CA" dirty="0">
              <a:solidFill>
                <a:schemeClr val="tx1"/>
              </a:solidFill>
              <a:cs typeface="Calibri"/>
            </a:endParaRPr>
          </a:p>
          <a:p>
            <a:pPr marL="1200150" lvl="1" indent="-457200">
              <a:buFont typeface="Arial"/>
              <a:buChar char="•"/>
              <a:defRPr/>
            </a:pPr>
            <a:r>
              <a:rPr lang="en-US" dirty="0">
                <a:solidFill>
                  <a:schemeClr val="tx1"/>
                </a:solidFill>
              </a:rPr>
              <a:t>Education kits emailed and they can be downloaded from the website. </a:t>
            </a:r>
            <a:endParaRPr lang="en-US" dirty="0">
              <a:solidFill>
                <a:schemeClr val="tx1"/>
              </a:solidFill>
              <a:ea typeface="Open sans"/>
              <a:cs typeface="Open sans"/>
            </a:endParaRPr>
          </a:p>
          <a:p>
            <a:pPr marL="742950" lvl="1" indent="0">
              <a:buNone/>
              <a:defRPr/>
            </a:pPr>
            <a:endParaRPr lang="en-CA" dirty="0">
              <a:solidFill>
                <a:schemeClr val="tx1"/>
              </a:solidFill>
            </a:endParaRPr>
          </a:p>
          <a:p>
            <a:pPr marL="1200150" lvl="1" indent="-457200">
              <a:buFont typeface="Arial"/>
              <a:buChar char="•"/>
              <a:defRPr/>
            </a:pPr>
            <a:r>
              <a:rPr lang="en-CA" dirty="0">
                <a:solidFill>
                  <a:schemeClr val="tx1"/>
                </a:solidFill>
              </a:rPr>
              <a:t>Many new educational presentations and webinar videos  have been added on our website  </a:t>
            </a:r>
            <a:endParaRPr lang="en-CA" dirty="0">
              <a:solidFill>
                <a:schemeClr val="tx1"/>
              </a:solidFill>
              <a:ea typeface="Open sans"/>
              <a:cs typeface="Open sans"/>
            </a:endParaRPr>
          </a:p>
          <a:p>
            <a:pPr marL="742950" lvl="1" indent="0">
              <a:buNone/>
              <a:defRPr/>
            </a:pPr>
            <a:endParaRPr lang="en-CA" dirty="0">
              <a:solidFill>
                <a:schemeClr val="tx1"/>
              </a:solidFill>
              <a:cs typeface="Calibri"/>
            </a:endParaRPr>
          </a:p>
          <a:p>
            <a:pPr marL="1200150" lvl="1" indent="-457200">
              <a:buFont typeface="Arial"/>
              <a:buChar char="•"/>
              <a:defRPr/>
            </a:pPr>
            <a:r>
              <a:rPr lang="en-CA" dirty="0">
                <a:solidFill>
                  <a:schemeClr val="tx1"/>
                </a:solidFill>
              </a:rPr>
              <a:t>Monthly/Bi-Monthly webinars are continuing this year. Normally 30-60 people attend. If someone cannot attend at the time of the webinar, it is posted on the website for viewing at any time. </a:t>
            </a:r>
            <a:endParaRPr lang="en-CA" dirty="0">
              <a:solidFill>
                <a:schemeClr val="tx1"/>
              </a:solidFill>
              <a:ea typeface="Open sans"/>
              <a:cs typeface="Open sans"/>
            </a:endParaRPr>
          </a:p>
          <a:p>
            <a:pPr marL="742950" lvl="1" indent="0">
              <a:buNone/>
              <a:defRPr/>
            </a:pPr>
            <a:endParaRPr lang="en-CA" dirty="0">
              <a:solidFill>
                <a:schemeClr val="tx1"/>
              </a:solidFill>
              <a:cs typeface="Calibri"/>
            </a:endParaRPr>
          </a:p>
          <a:p>
            <a:pPr marL="1200150" lvl="1" indent="-457200">
              <a:buFont typeface="Arial"/>
              <a:buChar char="•"/>
              <a:defRPr/>
            </a:pPr>
            <a:r>
              <a:rPr lang="en-CA" dirty="0">
                <a:solidFill>
                  <a:schemeClr val="tx1"/>
                </a:solidFill>
                <a:ea typeface="+mn-lt"/>
                <a:cs typeface="+mn-lt"/>
              </a:rPr>
              <a:t>Lupus Ontario Podcast was launched last year and there are many interesting topics for you to listen to.</a:t>
            </a:r>
            <a:endParaRPr lang="en-CA" dirty="0">
              <a:solidFill>
                <a:schemeClr val="tx1"/>
              </a:solidFill>
              <a:ea typeface="Open sans"/>
              <a:cs typeface="Calibri"/>
            </a:endParaRPr>
          </a:p>
          <a:p>
            <a:pPr marL="742950" lvl="1" indent="0">
              <a:buNone/>
              <a:defRPr/>
            </a:pPr>
            <a:endParaRPr lang="en-CA" dirty="0">
              <a:solidFill>
                <a:schemeClr val="tx1"/>
              </a:solidFill>
              <a:ea typeface="Open sans"/>
              <a:cs typeface="Calibri"/>
            </a:endParaRPr>
          </a:p>
          <a:p>
            <a:pPr marL="742950" lvl="1" indent="0">
              <a:buNone/>
              <a:defRPr/>
            </a:pPr>
            <a:endParaRPr lang="en-CA" b="1" dirty="0">
              <a:solidFill>
                <a:schemeClr val="tx1"/>
              </a:solidFill>
              <a:ea typeface="Open sans"/>
              <a:cs typeface="Open sans"/>
            </a:endParaRPr>
          </a:p>
          <a:p>
            <a:pPr marL="1200150" lvl="1" indent="-457200">
              <a:buFont typeface="Arial"/>
              <a:buChar char="•"/>
            </a:pPr>
            <a:endParaRPr lang="en-CA" dirty="0">
              <a:cs typeface="Calibri"/>
            </a:endParaRPr>
          </a:p>
          <a:p>
            <a:pPr marL="1200150" lvl="1" indent="-457200">
              <a:buFont typeface="Arial"/>
              <a:buChar char="•"/>
            </a:pPr>
            <a:endParaRPr lang="en-CA" dirty="0">
              <a:ea typeface="Open sans"/>
              <a:cs typeface="Calibri"/>
            </a:endParaRPr>
          </a:p>
          <a:p>
            <a:pPr marL="1200150" lvl="1" indent="-457200">
              <a:buFont typeface="Arial"/>
              <a:buChar char="–"/>
            </a:pPr>
            <a:endParaRPr lang="en-CA" dirty="0">
              <a:ea typeface="Open sans"/>
              <a:cs typeface="Calibri"/>
            </a:endParaRPr>
          </a:p>
          <a:p>
            <a:pPr>
              <a:buFont typeface="Arial"/>
            </a:pPr>
            <a:endParaRPr lang="en-CA" dirty="0">
              <a:ea typeface="Open sans"/>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086" y="60135"/>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a:extLst>
              <a:ext uri="{FF2B5EF4-FFF2-40B4-BE49-F238E27FC236}">
                <a16:creationId xmlns:a16="http://schemas.microsoft.com/office/drawing/2014/main" id="{27A89629-6537-4E25-878C-BC48CCE666A3}"/>
              </a:ext>
            </a:extLst>
          </p:cNvPr>
          <p:cNvSpPr txBox="1">
            <a:spLocks/>
          </p:cNvSpPr>
          <p:nvPr/>
        </p:nvSpPr>
        <p:spPr>
          <a:xfrm>
            <a:off x="108086" y="916024"/>
            <a:ext cx="2607640" cy="680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r>
              <a:rPr lang="en-CA" sz="2400" b="1" dirty="0"/>
              <a:t>Education</a:t>
            </a:r>
          </a:p>
        </p:txBody>
      </p:sp>
      <p:sp>
        <p:nvSpPr>
          <p:cNvPr id="8" name="Rectangle 7">
            <a:extLst>
              <a:ext uri="{FF2B5EF4-FFF2-40B4-BE49-F238E27FC236}">
                <a16:creationId xmlns:a16="http://schemas.microsoft.com/office/drawing/2014/main" id="{219AA1B4-4090-4A99-BFC2-A17AAB149359}"/>
              </a:ext>
            </a:extLst>
          </p:cNvPr>
          <p:cNvSpPr/>
          <p:nvPr/>
        </p:nvSpPr>
        <p:spPr>
          <a:xfrm>
            <a:off x="0" y="2715589"/>
            <a:ext cx="2607640" cy="3396563"/>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295876416"/>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657"/>
            <a:ext cx="8229600" cy="1143000"/>
          </a:xfrm>
        </p:spPr>
        <p:txBody>
          <a:bodyPr/>
          <a:lstStyle/>
          <a:p>
            <a:r>
              <a:rPr lang="en-CA"/>
              <a:t>Public Awareness</a:t>
            </a:r>
          </a:p>
        </p:txBody>
      </p:sp>
      <p:sp>
        <p:nvSpPr>
          <p:cNvPr id="3" name="Content Placeholder 2"/>
          <p:cNvSpPr>
            <a:spLocks noGrp="1"/>
          </p:cNvSpPr>
          <p:nvPr>
            <p:ph idx="1"/>
          </p:nvPr>
        </p:nvSpPr>
        <p:spPr>
          <a:xfrm>
            <a:off x="2681407" y="254265"/>
            <a:ext cx="6168298" cy="6345945"/>
          </a:xfrm>
        </p:spPr>
        <p:txBody>
          <a:bodyPr vert="horz" lIns="91440" tIns="45720" rIns="91440" bIns="45720" rtlCol="0" anchor="t">
            <a:noAutofit/>
          </a:bodyPr>
          <a:lstStyle/>
          <a:p>
            <a:pPr marL="0" indent="0">
              <a:buNone/>
              <a:defRPr/>
            </a:pPr>
            <a:r>
              <a:rPr lang="en-CA" sz="1700" b="1" dirty="0">
                <a:solidFill>
                  <a:schemeClr val="tx1"/>
                </a:solidFill>
              </a:rPr>
              <a:t>Social Media</a:t>
            </a:r>
            <a:endParaRPr lang="en-CA" sz="1700" b="1" dirty="0">
              <a:solidFill>
                <a:schemeClr val="tx1"/>
              </a:solidFill>
              <a:ea typeface="Open sans"/>
              <a:cs typeface="Open sans"/>
            </a:endParaRPr>
          </a:p>
          <a:p>
            <a:pPr>
              <a:defRPr/>
            </a:pPr>
            <a:r>
              <a:rPr lang="en-CA" sz="1700" dirty="0">
                <a:solidFill>
                  <a:schemeClr val="tx1"/>
                </a:solidFill>
              </a:rPr>
              <a:t>We continue to increase our followers on all our Social Media platforms</a:t>
            </a:r>
            <a:endParaRPr lang="en-CA" sz="1700" dirty="0">
              <a:solidFill>
                <a:schemeClr val="tx1"/>
              </a:solidFill>
              <a:ea typeface="Open sans"/>
              <a:cs typeface="Calibri"/>
            </a:endParaRPr>
          </a:p>
          <a:p>
            <a:pPr lvl="1" indent="0">
              <a:buNone/>
              <a:defRPr/>
            </a:pPr>
            <a:endParaRPr lang="en-CA" dirty="0">
              <a:solidFill>
                <a:schemeClr val="tx1"/>
              </a:solidFill>
              <a:ea typeface="Open sans"/>
              <a:cs typeface="Calibri"/>
            </a:endParaRPr>
          </a:p>
          <a:p>
            <a:pPr marL="0" indent="0">
              <a:buNone/>
              <a:defRPr/>
            </a:pPr>
            <a:r>
              <a:rPr lang="en-CA" sz="1700" b="1" dirty="0">
                <a:solidFill>
                  <a:schemeClr val="tx1"/>
                </a:solidFill>
              </a:rPr>
              <a:t>May Lupus Awareness Month</a:t>
            </a:r>
            <a:endParaRPr lang="en-CA" sz="1700" b="1">
              <a:solidFill>
                <a:schemeClr val="tx1"/>
              </a:solidFill>
              <a:ea typeface="Open sans"/>
              <a:cs typeface="Calibri"/>
            </a:endParaRPr>
          </a:p>
          <a:p>
            <a:pPr>
              <a:defRPr/>
            </a:pPr>
            <a:r>
              <a:rPr lang="en-CA" sz="1700" dirty="0">
                <a:solidFill>
                  <a:schemeClr val="tx1"/>
                </a:solidFill>
              </a:rPr>
              <a:t>Ran a very successful awareness campaign with several media interviews including Sirius Radio, Mississauga Talk Show, Bradford</a:t>
            </a:r>
            <a:endParaRPr lang="en-CA" sz="1700" dirty="0">
              <a:solidFill>
                <a:schemeClr val="tx1"/>
              </a:solidFill>
              <a:ea typeface="Open sans"/>
              <a:cs typeface="Calibri"/>
            </a:endParaRPr>
          </a:p>
          <a:p>
            <a:pPr lvl="1" indent="0">
              <a:buNone/>
              <a:defRPr/>
            </a:pPr>
            <a:endParaRPr lang="en-CA" dirty="0">
              <a:solidFill>
                <a:schemeClr val="tx1"/>
              </a:solidFill>
              <a:ea typeface="+mn-lt"/>
              <a:cs typeface="+mn-lt"/>
            </a:endParaRPr>
          </a:p>
          <a:p>
            <a:pPr marL="0" indent="0">
              <a:buNone/>
              <a:defRPr/>
            </a:pPr>
            <a:r>
              <a:rPr lang="en-CA" sz="1700" b="1" dirty="0">
                <a:solidFill>
                  <a:schemeClr val="tx1"/>
                </a:solidFill>
                <a:ea typeface="+mn-lt"/>
                <a:cs typeface="+mn-lt"/>
              </a:rPr>
              <a:t>Podcasts</a:t>
            </a:r>
          </a:p>
          <a:p>
            <a:pPr>
              <a:defRPr/>
            </a:pPr>
            <a:r>
              <a:rPr lang="en-CA" sz="1700" dirty="0">
                <a:solidFill>
                  <a:schemeClr val="tx1"/>
                </a:solidFill>
                <a:ea typeface="+mn-lt"/>
                <a:cs typeface="+mn-lt"/>
              </a:rPr>
              <a:t>We began creating podcasts on various lupus related topics.  </a:t>
            </a:r>
            <a:endParaRPr lang="en-CA" sz="1700" b="1">
              <a:solidFill>
                <a:schemeClr val="tx1"/>
              </a:solidFill>
              <a:ea typeface="+mn-lt"/>
              <a:cs typeface="Calibri"/>
            </a:endParaRPr>
          </a:p>
          <a:p>
            <a:pPr>
              <a:defRPr/>
            </a:pPr>
            <a:r>
              <a:rPr lang="en-CA" sz="1700" dirty="0">
                <a:solidFill>
                  <a:schemeClr val="tx1"/>
                </a:solidFill>
                <a:ea typeface="+mn-lt"/>
                <a:cs typeface="+mn-lt"/>
              </a:rPr>
              <a:t>Our followers are steadily increasing, and we are reaching people in many countries around the world. Thank you, Brent Leonard, Joy Phillips, Meghan Wynne and Sara Ramnarine, for starting this very successful initiative! </a:t>
            </a:r>
            <a:endParaRPr lang="en-CA" sz="1700" dirty="0">
              <a:solidFill>
                <a:schemeClr val="tx1"/>
              </a:solidFill>
              <a:ea typeface="Open sans"/>
              <a:cs typeface="Open sans"/>
            </a:endParaRPr>
          </a:p>
          <a:p>
            <a:pPr marL="0" indent="0">
              <a:buNone/>
              <a:defRPr/>
            </a:pPr>
            <a:r>
              <a:rPr lang="en-CA" sz="1700" b="1" dirty="0">
                <a:solidFill>
                  <a:schemeClr val="tx1"/>
                </a:solidFill>
              </a:rPr>
              <a:t>Lupus Link Newsletter</a:t>
            </a:r>
            <a:endParaRPr lang="en-CA" sz="1700" b="1">
              <a:solidFill>
                <a:schemeClr val="tx1"/>
              </a:solidFill>
              <a:ea typeface="Open sans"/>
              <a:cs typeface="Calibri"/>
            </a:endParaRPr>
          </a:p>
          <a:p>
            <a:pPr>
              <a:defRPr/>
            </a:pPr>
            <a:r>
              <a:rPr lang="en-CA" sz="1700" dirty="0">
                <a:solidFill>
                  <a:schemeClr val="tx1"/>
                </a:solidFill>
              </a:rPr>
              <a:t>Monthly digital newsletters to our members. For those requiring print, four newsletters each year are mailed. </a:t>
            </a:r>
            <a:endParaRPr lang="en-CA" sz="1700" dirty="0">
              <a:solidFill>
                <a:schemeClr val="tx1"/>
              </a:solidFill>
              <a:cs typeface="Calibri"/>
            </a:endParaRPr>
          </a:p>
          <a:p>
            <a:pPr marL="1200150" lvl="1" indent="-457200">
              <a:defRPr/>
            </a:pPr>
            <a:endParaRPr lang="en-CA" dirty="0"/>
          </a:p>
          <a:p>
            <a:pPr lvl="1" indent="0">
              <a:buNone/>
              <a:defRPr/>
            </a:pPr>
            <a:endParaRPr lang="en-CA" dirty="0"/>
          </a:p>
          <a:p>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804" y="29657"/>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1A1713F-E8EB-4115-A767-3E90E4045738}"/>
              </a:ext>
            </a:extLst>
          </p:cNvPr>
          <p:cNvSpPr txBox="1"/>
          <p:nvPr/>
        </p:nvSpPr>
        <p:spPr>
          <a:xfrm>
            <a:off x="179804" y="1057835"/>
            <a:ext cx="2115161" cy="954107"/>
          </a:xfrm>
          <a:prstGeom prst="rect">
            <a:avLst/>
          </a:prstGeom>
          <a:noFill/>
        </p:spPr>
        <p:txBody>
          <a:bodyPr wrap="square" rtlCol="0">
            <a:spAutoFit/>
          </a:bodyPr>
          <a:lstStyle/>
          <a:p>
            <a:r>
              <a:rPr lang="en-CA" sz="2800" b="1" i="0" dirty="0">
                <a:solidFill>
                  <a:schemeClr val="bg1"/>
                </a:solidFill>
                <a:effectLst/>
                <a:latin typeface="+mj-lt"/>
              </a:rPr>
              <a:t>Public Awareness</a:t>
            </a:r>
            <a:endParaRPr lang="en-CA" sz="2800" b="1" dirty="0">
              <a:solidFill>
                <a:schemeClr val="bg1"/>
              </a:solidFill>
              <a:latin typeface="+mj-lt"/>
            </a:endParaRPr>
          </a:p>
        </p:txBody>
      </p:sp>
      <p:pic>
        <p:nvPicPr>
          <p:cNvPr id="59394" name="Picture 2" descr="person holding space gray iPhone X">
            <a:extLst>
              <a:ext uri="{FF2B5EF4-FFF2-40B4-BE49-F238E27FC236}">
                <a16:creationId xmlns:a16="http://schemas.microsoft.com/office/drawing/2014/main" id="{F51BE1C2-54F4-4F5E-A82B-E4521520FF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2085325"/>
            <a:ext cx="2599765" cy="399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374246"/>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77" y="35841"/>
            <a:ext cx="8229600" cy="1143000"/>
          </a:xfrm>
        </p:spPr>
        <p:txBody>
          <a:bodyPr/>
          <a:lstStyle/>
          <a:p>
            <a:r>
              <a:rPr lang="en-CA"/>
              <a:t>Governance</a:t>
            </a:r>
          </a:p>
        </p:txBody>
      </p:sp>
      <p:sp>
        <p:nvSpPr>
          <p:cNvPr id="3" name="Content Placeholder 2"/>
          <p:cNvSpPr>
            <a:spLocks noGrp="1"/>
          </p:cNvSpPr>
          <p:nvPr>
            <p:ph idx="1"/>
          </p:nvPr>
        </p:nvSpPr>
        <p:spPr>
          <a:xfrm>
            <a:off x="1983428" y="952055"/>
            <a:ext cx="6822281" cy="5524162"/>
          </a:xfrm>
        </p:spPr>
        <p:txBody>
          <a:bodyPr vert="horz" lIns="91440" tIns="45720" rIns="91440" bIns="45720" rtlCol="0" anchor="t">
            <a:normAutofit/>
          </a:bodyPr>
          <a:lstStyle/>
          <a:p>
            <a:pPr marL="0" indent="0">
              <a:buNone/>
              <a:defRPr/>
            </a:pPr>
            <a:endParaRPr lang="en-CA" b="1" dirty="0">
              <a:cs typeface="Calibri"/>
            </a:endParaRPr>
          </a:p>
          <a:p>
            <a:pPr marL="742950" lvl="1" indent="0">
              <a:buNone/>
              <a:defRPr/>
            </a:pPr>
            <a:r>
              <a:rPr lang="en-CA" sz="1900" b="1" dirty="0">
                <a:solidFill>
                  <a:schemeClr val="tx1"/>
                </a:solidFill>
                <a:cs typeface="Calibri"/>
              </a:rPr>
              <a:t>The Governance Committee focused on </a:t>
            </a:r>
          </a:p>
          <a:p>
            <a:pPr marL="742950" lvl="1" indent="0">
              <a:buNone/>
              <a:defRPr/>
            </a:pPr>
            <a:endParaRPr lang="en-CA" sz="1900" b="1" dirty="0">
              <a:solidFill>
                <a:schemeClr val="tx1"/>
              </a:solidFill>
              <a:cs typeface="Calibri"/>
            </a:endParaRPr>
          </a:p>
          <a:p>
            <a:pPr marL="1600200" lvl="2" indent="-457200">
              <a:lnSpc>
                <a:spcPct val="100000"/>
              </a:lnSpc>
              <a:buFont typeface="Arial"/>
              <a:buChar char="•"/>
              <a:defRPr/>
            </a:pPr>
            <a:r>
              <a:rPr lang="en-CA" sz="1700" dirty="0">
                <a:solidFill>
                  <a:schemeClr val="tx1"/>
                </a:solidFill>
                <a:cs typeface="Calibri"/>
              </a:rPr>
              <a:t>Working with the Committees to establish a Terms of Reference which clearly outlined the purpose of each committee</a:t>
            </a:r>
            <a:endParaRPr lang="en-CA" sz="1700" dirty="0">
              <a:solidFill>
                <a:schemeClr val="tx1"/>
              </a:solidFill>
              <a:ea typeface="Open sans"/>
              <a:cs typeface="Calibri"/>
            </a:endParaRPr>
          </a:p>
          <a:p>
            <a:pPr lvl="2" indent="0">
              <a:lnSpc>
                <a:spcPct val="100000"/>
              </a:lnSpc>
              <a:buNone/>
              <a:defRPr/>
            </a:pPr>
            <a:endParaRPr lang="en-CA" sz="1700" dirty="0">
              <a:solidFill>
                <a:schemeClr val="tx1"/>
              </a:solidFill>
              <a:ea typeface="Open sans"/>
              <a:cs typeface="Calibri"/>
            </a:endParaRPr>
          </a:p>
          <a:p>
            <a:pPr marL="1600200" lvl="2" indent="-457200">
              <a:lnSpc>
                <a:spcPct val="100000"/>
              </a:lnSpc>
              <a:buFont typeface="Arial"/>
              <a:buChar char="•"/>
              <a:defRPr/>
            </a:pPr>
            <a:r>
              <a:rPr lang="en-CA" sz="1700" dirty="0">
                <a:solidFill>
                  <a:schemeClr val="tx1"/>
                </a:solidFill>
                <a:cs typeface="Calibri"/>
              </a:rPr>
              <a:t>Updating our policies to ensure they comply with current legal requirements</a:t>
            </a:r>
            <a:endParaRPr lang="en-CA" sz="1700">
              <a:solidFill>
                <a:schemeClr val="tx1"/>
              </a:solidFill>
              <a:ea typeface="Open sans"/>
              <a:cs typeface="Calibri"/>
            </a:endParaRPr>
          </a:p>
          <a:p>
            <a:pPr lvl="2" indent="0">
              <a:lnSpc>
                <a:spcPct val="100000"/>
              </a:lnSpc>
              <a:buNone/>
              <a:defRPr/>
            </a:pPr>
            <a:endParaRPr lang="en-CA" sz="1700" dirty="0">
              <a:solidFill>
                <a:schemeClr val="tx1"/>
              </a:solidFill>
              <a:ea typeface="Open sans"/>
              <a:cs typeface="Calibri"/>
            </a:endParaRPr>
          </a:p>
          <a:p>
            <a:pPr marL="1600200" lvl="2" indent="-457200">
              <a:lnSpc>
                <a:spcPct val="100000"/>
              </a:lnSpc>
              <a:buFont typeface="Arial"/>
              <a:buChar char="•"/>
              <a:defRPr/>
            </a:pPr>
            <a:r>
              <a:rPr lang="en-CA" sz="1700" dirty="0">
                <a:solidFill>
                  <a:schemeClr val="tx1"/>
                </a:solidFill>
                <a:cs typeface="Calibri"/>
              </a:rPr>
              <a:t>Succession planning for the Board and an assessment of Board member satisfaction and overall effectiveness</a:t>
            </a:r>
            <a:endParaRPr lang="en-CA" sz="1700" dirty="0">
              <a:solidFill>
                <a:schemeClr val="tx1"/>
              </a:solidFill>
              <a:ea typeface="Open sans"/>
              <a:cs typeface="Calibri"/>
            </a:endParaRPr>
          </a:p>
          <a:p>
            <a:pPr marL="1200150" lvl="1" indent="-457200">
              <a:buFont typeface="Arial"/>
              <a:buChar char="•"/>
              <a:defRPr/>
            </a:pPr>
            <a:endParaRPr lang="en-CA" dirty="0">
              <a:cs typeface="Calibri"/>
            </a:endParaRPr>
          </a:p>
          <a:p>
            <a:pPr>
              <a:buFont typeface="Arial"/>
            </a:pPr>
            <a:endParaRPr lang="en-CA"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4" y="0"/>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248339A-573A-47E6-9BA2-D50BB185D487}"/>
              </a:ext>
            </a:extLst>
          </p:cNvPr>
          <p:cNvSpPr txBox="1"/>
          <p:nvPr/>
        </p:nvSpPr>
        <p:spPr>
          <a:xfrm>
            <a:off x="98612" y="1066800"/>
            <a:ext cx="2241176" cy="461665"/>
          </a:xfrm>
          <a:prstGeom prst="rect">
            <a:avLst/>
          </a:prstGeom>
          <a:noFill/>
        </p:spPr>
        <p:txBody>
          <a:bodyPr wrap="square" rtlCol="0">
            <a:spAutoFit/>
          </a:bodyPr>
          <a:lstStyle/>
          <a:p>
            <a:r>
              <a:rPr lang="en-CA" sz="2400" b="1" i="0" dirty="0">
                <a:solidFill>
                  <a:schemeClr val="bg1"/>
                </a:solidFill>
                <a:effectLst/>
                <a:latin typeface="+mj-lt"/>
              </a:rPr>
              <a:t>Governance</a:t>
            </a:r>
            <a:endParaRPr lang="en-CA" sz="2400" b="1" dirty="0">
              <a:solidFill>
                <a:schemeClr val="bg1"/>
              </a:solidFill>
              <a:latin typeface="+mj-lt"/>
            </a:endParaRPr>
          </a:p>
        </p:txBody>
      </p:sp>
      <p:sp>
        <p:nvSpPr>
          <p:cNvPr id="8" name="Rectangle 7">
            <a:extLst>
              <a:ext uri="{FF2B5EF4-FFF2-40B4-BE49-F238E27FC236}">
                <a16:creationId xmlns:a16="http://schemas.microsoft.com/office/drawing/2014/main" id="{8BD1A54E-7402-431C-9E0C-40FBB4169BBE}"/>
              </a:ext>
            </a:extLst>
          </p:cNvPr>
          <p:cNvSpPr/>
          <p:nvPr/>
        </p:nvSpPr>
        <p:spPr>
          <a:xfrm>
            <a:off x="-8965" y="1846729"/>
            <a:ext cx="2599765" cy="4258236"/>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49076443"/>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677" y="35841"/>
            <a:ext cx="8229600" cy="1143000"/>
          </a:xfrm>
        </p:spPr>
        <p:txBody>
          <a:bodyPr/>
          <a:lstStyle/>
          <a:p>
            <a:r>
              <a:rPr lang="en-CA"/>
              <a:t>Fund Development</a:t>
            </a:r>
          </a:p>
        </p:txBody>
      </p:sp>
      <p:sp>
        <p:nvSpPr>
          <p:cNvPr id="3" name="Content Placeholder 2"/>
          <p:cNvSpPr>
            <a:spLocks noGrp="1"/>
          </p:cNvSpPr>
          <p:nvPr>
            <p:ph idx="1"/>
          </p:nvPr>
        </p:nvSpPr>
        <p:spPr>
          <a:xfrm>
            <a:off x="2625805" y="575639"/>
            <a:ext cx="5916706" cy="5454140"/>
          </a:xfrm>
        </p:spPr>
        <p:txBody>
          <a:bodyPr vert="horz" lIns="91440" tIns="45720" rIns="91440" bIns="45720" rtlCol="0" anchor="t">
            <a:noAutofit/>
          </a:bodyPr>
          <a:lstStyle/>
          <a:p>
            <a:pPr>
              <a:defRPr/>
            </a:pPr>
            <a:r>
              <a:rPr lang="en-CA" sz="1700" dirty="0">
                <a:solidFill>
                  <a:schemeClr val="tx1"/>
                </a:solidFill>
                <a:cs typeface="Calibri"/>
              </a:rPr>
              <a:t>Focus was increased on sponsorship opportunities, grants and donor management including experience and stewardship</a:t>
            </a:r>
            <a:endParaRPr lang="en-US" sz="1700">
              <a:solidFill>
                <a:schemeClr val="tx1"/>
              </a:solidFill>
              <a:ea typeface="Open sans"/>
              <a:cs typeface="Calibri"/>
            </a:endParaRPr>
          </a:p>
          <a:p>
            <a:pPr marL="0" indent="0">
              <a:buNone/>
            </a:pPr>
            <a:endParaRPr lang="en-CA" sz="1700" dirty="0">
              <a:solidFill>
                <a:schemeClr val="tx1"/>
              </a:solidFill>
              <a:ea typeface="Open sans"/>
              <a:cs typeface="Calibri"/>
            </a:endParaRPr>
          </a:p>
          <a:p>
            <a:r>
              <a:rPr lang="en-CA" sz="1700" dirty="0">
                <a:solidFill>
                  <a:schemeClr val="tx1"/>
                </a:solidFill>
                <a:cs typeface="Calibri"/>
              </a:rPr>
              <a:t>Two new online fundraising platforms have been engaged to allow for the increase in online donor engagement and online events</a:t>
            </a:r>
            <a:endParaRPr lang="en-CA" sz="1700" dirty="0">
              <a:solidFill>
                <a:schemeClr val="tx1"/>
              </a:solidFill>
              <a:ea typeface="Open sans"/>
              <a:cs typeface="Calibri"/>
            </a:endParaRPr>
          </a:p>
          <a:p>
            <a:pPr marL="0" indent="0">
              <a:buNone/>
            </a:pPr>
            <a:endParaRPr lang="en-CA" sz="1700" dirty="0">
              <a:solidFill>
                <a:schemeClr val="tx1"/>
              </a:solidFill>
              <a:ea typeface="Open sans"/>
              <a:cs typeface="Calibri"/>
            </a:endParaRPr>
          </a:p>
          <a:p>
            <a:r>
              <a:rPr lang="en-CA" sz="1700" dirty="0">
                <a:solidFill>
                  <a:schemeClr val="tx1"/>
                </a:solidFill>
                <a:cs typeface="Calibri"/>
              </a:rPr>
              <a:t>Virtual Walk for Lupus Ontario exceeded goal and raised over $89,000</a:t>
            </a:r>
            <a:endParaRPr lang="en-CA" sz="1700" dirty="0">
              <a:solidFill>
                <a:schemeClr val="tx1"/>
              </a:solidFill>
              <a:ea typeface="Open sans"/>
              <a:cs typeface="Calibri"/>
            </a:endParaRPr>
          </a:p>
          <a:p>
            <a:pPr marL="0" indent="0">
              <a:buNone/>
            </a:pPr>
            <a:endParaRPr lang="en-CA" sz="1700" dirty="0">
              <a:solidFill>
                <a:schemeClr val="tx1"/>
              </a:solidFill>
              <a:ea typeface="Open sans"/>
              <a:cs typeface="Calibri"/>
            </a:endParaRPr>
          </a:p>
          <a:p>
            <a:r>
              <a:rPr lang="en-CA" sz="1700" dirty="0">
                <a:solidFill>
                  <a:schemeClr val="tx1"/>
                </a:solidFill>
                <a:cs typeface="Calibri"/>
              </a:rPr>
              <a:t>First grant (pharmaceutical) was secured for the Geoff </a:t>
            </a:r>
            <a:r>
              <a:rPr lang="en-CA" sz="1700" dirty="0" err="1">
                <a:solidFill>
                  <a:schemeClr val="tx1"/>
                </a:solidFill>
                <a:cs typeface="Calibri"/>
              </a:rPr>
              <a:t>Carr</a:t>
            </a:r>
            <a:r>
              <a:rPr lang="en-CA" sz="1700" dirty="0">
                <a:solidFill>
                  <a:schemeClr val="tx1"/>
                </a:solidFill>
                <a:cs typeface="Calibri"/>
              </a:rPr>
              <a:t> Fellowship</a:t>
            </a:r>
            <a:endParaRPr lang="en-CA" sz="1700" dirty="0">
              <a:solidFill>
                <a:schemeClr val="tx1"/>
              </a:solidFill>
              <a:ea typeface="Open sans"/>
              <a:cs typeface="Calibri"/>
            </a:endParaRPr>
          </a:p>
          <a:p>
            <a:pPr marL="0" indent="0">
              <a:buNone/>
            </a:pPr>
            <a:endParaRPr lang="en-CA" sz="1700" dirty="0">
              <a:solidFill>
                <a:schemeClr val="tx1"/>
              </a:solidFill>
              <a:ea typeface="Open sans"/>
              <a:cs typeface="Calibri"/>
            </a:endParaRPr>
          </a:p>
          <a:p>
            <a:r>
              <a:rPr lang="en-CA" sz="1700" dirty="0">
                <a:solidFill>
                  <a:schemeClr val="tx1"/>
                </a:solidFill>
                <a:cs typeface="Calibri"/>
              </a:rPr>
              <a:t>Lupus Ontario's web site was updated to include fundraising/event information and sponsor recognition </a:t>
            </a:r>
            <a:endParaRPr lang="en-CA" sz="1700" dirty="0">
              <a:solidFill>
                <a:schemeClr val="tx1"/>
              </a:solidFill>
              <a:ea typeface="Open sans"/>
              <a:cs typeface="Calibri"/>
            </a:endParaRPr>
          </a:p>
          <a:p>
            <a:pPr marL="0" indent="0">
              <a:buNone/>
            </a:pPr>
            <a:endParaRPr lang="en-CA" sz="1700" dirty="0">
              <a:solidFill>
                <a:schemeClr val="tx1"/>
              </a:solidFill>
              <a:ea typeface="Open sans"/>
              <a:cs typeface="Calibri"/>
            </a:endParaRPr>
          </a:p>
          <a:p>
            <a:r>
              <a:rPr lang="en-CA" sz="1700" dirty="0">
                <a:solidFill>
                  <a:schemeClr val="tx1"/>
                </a:solidFill>
                <a:cs typeface="Calibri"/>
              </a:rPr>
              <a:t>Donor communication was switched to Mailchimp to allow better management </a:t>
            </a:r>
            <a:endParaRPr lang="en-CA" sz="1700" dirty="0">
              <a:solidFill>
                <a:schemeClr val="tx1"/>
              </a:solidFill>
              <a:ea typeface="Open sans"/>
              <a:cs typeface="Calibri"/>
            </a:endParaRPr>
          </a:p>
          <a:p>
            <a:pPr>
              <a:buFont typeface="Arial" panose="020B0604020202020204" pitchFamily="34" charset="0"/>
              <a:buChar char="•"/>
            </a:pPr>
            <a:endParaRPr lang="en-CA" b="1" dirty="0">
              <a:cs typeface="Calibri"/>
            </a:endParaRPr>
          </a:p>
          <a:p>
            <a:pPr>
              <a:buFont typeface="Arial" panose="020B0604020202020204" pitchFamily="34" charset="0"/>
              <a:buChar char="•"/>
            </a:pPr>
            <a:endParaRPr lang="en-CA" b="1" dirty="0">
              <a:cs typeface="Calibri"/>
            </a:endParaRPr>
          </a:p>
          <a:p>
            <a:pPr marL="1200150" lvl="1" indent="-457200">
              <a:buFont typeface="Arial"/>
              <a:buChar char="•"/>
            </a:pPr>
            <a:endParaRPr lang="en-CA" dirty="0">
              <a:cs typeface="Calibri"/>
            </a:endParaRPr>
          </a:p>
          <a:p>
            <a:pPr marL="1200150" lvl="1" indent="-457200">
              <a:buFont typeface="Arial"/>
              <a:buChar char="–"/>
            </a:pPr>
            <a:endParaRPr lang="en-CA" dirty="0">
              <a:cs typeface="Calibri"/>
            </a:endParaRPr>
          </a:p>
          <a:p>
            <a:pPr>
              <a:buFont typeface="Arial"/>
            </a:pPr>
            <a:endParaRPr lang="en-CA"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57" y="35841"/>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67349628-89C1-4A01-B8C5-8D0B0D0FEA63}"/>
              </a:ext>
            </a:extLst>
          </p:cNvPr>
          <p:cNvSpPr txBox="1"/>
          <p:nvPr/>
        </p:nvSpPr>
        <p:spPr>
          <a:xfrm>
            <a:off x="120029" y="902210"/>
            <a:ext cx="2501152" cy="1015663"/>
          </a:xfrm>
          <a:prstGeom prst="rect">
            <a:avLst/>
          </a:prstGeom>
          <a:noFill/>
        </p:spPr>
        <p:txBody>
          <a:bodyPr wrap="square" rtlCol="0">
            <a:spAutoFit/>
          </a:bodyPr>
          <a:lstStyle/>
          <a:p>
            <a:r>
              <a:rPr lang="en-CA" sz="3000" b="1" i="0" dirty="0">
                <a:solidFill>
                  <a:schemeClr val="bg1"/>
                </a:solidFill>
                <a:effectLst/>
                <a:latin typeface="Calibri" panose="020F0502020204030204" pitchFamily="34" charset="0"/>
              </a:rPr>
              <a:t>Fund Development</a:t>
            </a:r>
            <a:endParaRPr lang="en-CA" sz="3000" b="1" dirty="0">
              <a:solidFill>
                <a:schemeClr val="bg1"/>
              </a:solidFill>
            </a:endParaRPr>
          </a:p>
        </p:txBody>
      </p:sp>
    </p:spTree>
    <p:extLst>
      <p:ext uri="{BB962C8B-B14F-4D97-AF65-F5344CB8AC3E}">
        <p14:creationId xmlns:p14="http://schemas.microsoft.com/office/powerpoint/2010/main" val="3755412228"/>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Woman using a microscope">
            <a:extLst>
              <a:ext uri="{FF2B5EF4-FFF2-40B4-BE49-F238E27FC236}">
                <a16:creationId xmlns:a16="http://schemas.microsoft.com/office/drawing/2014/main" id="{89438175-1DFD-462C-B553-C7992400F87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694" r="291" b="2"/>
          <a:stretch/>
        </p:blipFill>
        <p:spPr>
          <a:xfrm>
            <a:off x="20" y="1282"/>
            <a:ext cx="9143980" cy="6856718"/>
          </a:xfrm>
          <a:prstGeom prst="rect">
            <a:avLst/>
          </a:prstGeom>
        </p:spPr>
      </p:pic>
    </p:spTree>
    <p:extLst>
      <p:ext uri="{BB962C8B-B14F-4D97-AF65-F5344CB8AC3E}">
        <p14:creationId xmlns:p14="http://schemas.microsoft.com/office/powerpoint/2010/main" val="39696640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73" y="770591"/>
            <a:ext cx="8229600" cy="1143000"/>
          </a:xfrm>
        </p:spPr>
        <p:txBody>
          <a:bodyPr/>
          <a:lstStyle/>
          <a:p>
            <a:r>
              <a:rPr lang="en-CA" b="1" dirty="0"/>
              <a:t>Geoff </a:t>
            </a:r>
            <a:r>
              <a:rPr lang="en-CA" b="1" dirty="0" err="1"/>
              <a:t>Carr</a:t>
            </a:r>
            <a:br>
              <a:rPr lang="en-CA" b="1" dirty="0"/>
            </a:br>
            <a:r>
              <a:rPr lang="en-CA" b="1" dirty="0"/>
              <a:t>Fellowship </a:t>
            </a:r>
          </a:p>
        </p:txBody>
      </p:sp>
      <p:sp>
        <p:nvSpPr>
          <p:cNvPr id="3" name="Content Placeholder 2"/>
          <p:cNvSpPr>
            <a:spLocks noGrp="1"/>
          </p:cNvSpPr>
          <p:nvPr>
            <p:ph idx="1"/>
          </p:nvPr>
        </p:nvSpPr>
        <p:spPr>
          <a:xfrm>
            <a:off x="1801905" y="1026829"/>
            <a:ext cx="7028329" cy="5073283"/>
          </a:xfrm>
        </p:spPr>
        <p:txBody>
          <a:bodyPr vert="horz" lIns="91440" tIns="45720" rIns="91440" bIns="45720" rtlCol="0" anchor="t">
            <a:normAutofit/>
          </a:bodyPr>
          <a:lstStyle/>
          <a:p>
            <a:pPr marL="0" indent="0">
              <a:spcAft>
                <a:spcPts val="800"/>
              </a:spcAft>
              <a:buNone/>
              <a:defRPr/>
            </a:pPr>
            <a:endParaRPr lang="en-CA" sz="2600" b="1" dirty="0">
              <a:solidFill>
                <a:schemeClr val="tx1"/>
              </a:solidFill>
              <a:cs typeface="Calibri"/>
            </a:endParaRPr>
          </a:p>
          <a:p>
            <a:pPr marL="1200150" lvl="1" indent="-457200">
              <a:spcAft>
                <a:spcPts val="800"/>
              </a:spcAft>
              <a:buFont typeface="Arial" panose="020B0604020202020204" pitchFamily="34" charset="0"/>
              <a:buChar char="•"/>
              <a:defRPr/>
            </a:pPr>
            <a:r>
              <a:rPr lang="en-CA" sz="2000" dirty="0">
                <a:solidFill>
                  <a:schemeClr val="tx1"/>
                </a:solidFill>
              </a:rPr>
              <a:t>Congratulations to Dr. Ambika Gupta, who studied at Toronto Western under the supervision of Dr. Touma.</a:t>
            </a:r>
            <a:endParaRPr lang="en-CA" sz="2000" dirty="0">
              <a:solidFill>
                <a:schemeClr val="tx1"/>
              </a:solidFill>
              <a:cs typeface="Calibri"/>
            </a:endParaRPr>
          </a:p>
          <a:p>
            <a:pPr marL="1200150" lvl="1" indent="-457200">
              <a:spcAft>
                <a:spcPts val="800"/>
              </a:spcAft>
              <a:buFont typeface="Arial" panose="020B0604020202020204" pitchFamily="34" charset="0"/>
              <a:buChar char="•"/>
              <a:defRPr/>
            </a:pPr>
            <a:r>
              <a:rPr lang="en-CA" sz="2000" dirty="0">
                <a:solidFill>
                  <a:schemeClr val="tx1"/>
                </a:solidFill>
              </a:rPr>
              <a:t>Dr. Gupta’s research topic was on lupus nephritis. There was an article on her research in the February 2021 newsletter. </a:t>
            </a:r>
            <a:endParaRPr lang="en-CA" sz="2000" dirty="0">
              <a:solidFill>
                <a:schemeClr val="tx1"/>
              </a:solidFill>
              <a:cs typeface="Calibri"/>
            </a:endParaRPr>
          </a:p>
          <a:p>
            <a:pPr marL="1200150" lvl="1" indent="-457200">
              <a:spcAft>
                <a:spcPts val="800"/>
              </a:spcAft>
              <a:buFont typeface="Arial" panose="020B0604020202020204" pitchFamily="34" charset="0"/>
              <a:buChar char="•"/>
              <a:defRPr/>
            </a:pPr>
            <a:r>
              <a:rPr lang="en-CA" sz="2000" dirty="0">
                <a:solidFill>
                  <a:schemeClr val="tx1"/>
                </a:solidFill>
              </a:rPr>
              <a:t>Dr. Gupta is now practising at the Trillium Health Centre in Mississauga. </a:t>
            </a:r>
            <a:endParaRPr lang="en-CA" sz="2000" dirty="0">
              <a:solidFill>
                <a:schemeClr val="tx1"/>
              </a:solidFill>
              <a:cs typeface="Calibri"/>
            </a:endParaRPr>
          </a:p>
          <a:p>
            <a:pPr lvl="1" indent="0">
              <a:spcAft>
                <a:spcPts val="800"/>
              </a:spcAft>
              <a:buNone/>
              <a:defRPr/>
            </a:pPr>
            <a:endParaRPr lang="en-CA" sz="2600" dirty="0">
              <a:cs typeface="Calibri"/>
            </a:endParaRPr>
          </a:p>
          <a:p>
            <a:pPr lvl="1" indent="0">
              <a:spcAft>
                <a:spcPts val="800"/>
              </a:spcAft>
              <a:buNone/>
              <a:defRPr/>
            </a:pPr>
            <a:endParaRPr lang="en-CA" sz="2600" dirty="0">
              <a:cs typeface="Calibri"/>
            </a:endParaRPr>
          </a:p>
          <a:p>
            <a:pPr marL="0" indent="0">
              <a:spcAft>
                <a:spcPts val="800"/>
              </a:spcAft>
              <a:buNone/>
            </a:pPr>
            <a:endParaRPr lang="en-CA" sz="2600"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dirty="0"/>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15" y="35841"/>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E88FFCB9-9015-456A-9534-DEF9B035140B}"/>
              </a:ext>
            </a:extLst>
          </p:cNvPr>
          <p:cNvPicPr>
            <a:picLocks noChangeAspect="1"/>
          </p:cNvPicPr>
          <p:nvPr/>
        </p:nvPicPr>
        <p:blipFill>
          <a:blip r:embed="rId4"/>
          <a:stretch>
            <a:fillRect/>
          </a:stretch>
        </p:blipFill>
        <p:spPr>
          <a:xfrm>
            <a:off x="438761" y="2702677"/>
            <a:ext cx="1602142" cy="26083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24440709"/>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04569"/>
            <a:ext cx="2501153" cy="1143000"/>
          </a:xfrm>
        </p:spPr>
        <p:txBody>
          <a:bodyPr>
            <a:normAutofit fontScale="90000"/>
          </a:bodyPr>
          <a:lstStyle/>
          <a:p>
            <a:r>
              <a:rPr lang="en-CA" b="1" dirty="0"/>
              <a:t>Lupus Ontario Anne Matheson </a:t>
            </a:r>
            <a:br>
              <a:rPr lang="en-CA" b="1" dirty="0"/>
            </a:br>
            <a:r>
              <a:rPr lang="en-CA" b="1" dirty="0"/>
              <a:t>Biobank</a:t>
            </a:r>
          </a:p>
        </p:txBody>
      </p:sp>
      <p:sp>
        <p:nvSpPr>
          <p:cNvPr id="3" name="Content Placeholder 2"/>
          <p:cNvSpPr>
            <a:spLocks noGrp="1"/>
          </p:cNvSpPr>
          <p:nvPr>
            <p:ph idx="1"/>
          </p:nvPr>
        </p:nvSpPr>
        <p:spPr>
          <a:xfrm>
            <a:off x="1882587" y="1028665"/>
            <a:ext cx="6840071" cy="5073283"/>
          </a:xfrm>
        </p:spPr>
        <p:txBody>
          <a:bodyPr vert="horz" lIns="91440" tIns="45720" rIns="91440" bIns="45720" rtlCol="0" anchor="t">
            <a:normAutofit/>
          </a:bodyPr>
          <a:lstStyle/>
          <a:p>
            <a:pPr indent="0">
              <a:buNone/>
              <a:defRPr/>
            </a:pPr>
            <a:endParaRPr lang="en-CA" sz="2800" b="1" dirty="0">
              <a:cs typeface="Calibri"/>
            </a:endParaRPr>
          </a:p>
          <a:p>
            <a:pPr marL="1200150" lvl="1" indent="-457200">
              <a:buFont typeface="Arial"/>
              <a:buChar char="•"/>
              <a:defRPr/>
            </a:pPr>
            <a:r>
              <a:rPr lang="en-CA" dirty="0">
                <a:solidFill>
                  <a:schemeClr val="tx1"/>
                </a:solidFill>
                <a:cs typeface="Calibri"/>
              </a:rPr>
              <a:t>Dr. K. Tselios, a former Geoff </a:t>
            </a:r>
            <a:r>
              <a:rPr lang="en-CA" dirty="0" err="1">
                <a:solidFill>
                  <a:schemeClr val="tx1"/>
                </a:solidFill>
                <a:cs typeface="Calibri"/>
              </a:rPr>
              <a:t>Carr</a:t>
            </a:r>
            <a:r>
              <a:rPr lang="en-CA" dirty="0">
                <a:solidFill>
                  <a:schemeClr val="tx1"/>
                </a:solidFill>
                <a:cs typeface="Calibri"/>
              </a:rPr>
              <a:t> Fellow, is starting a Biobank at McMaster University</a:t>
            </a:r>
          </a:p>
          <a:p>
            <a:pPr marL="742950" lvl="1" indent="0">
              <a:buNone/>
              <a:defRPr/>
            </a:pPr>
            <a:endParaRPr lang="en-CA" dirty="0">
              <a:solidFill>
                <a:schemeClr val="tx1"/>
              </a:solidFill>
              <a:cs typeface="Calibri"/>
            </a:endParaRPr>
          </a:p>
          <a:p>
            <a:pPr marL="1200150" lvl="1" indent="-457200">
              <a:buFont typeface="Arial"/>
              <a:buChar char="•"/>
              <a:defRPr/>
            </a:pPr>
            <a:r>
              <a:rPr lang="en-CA" dirty="0">
                <a:solidFill>
                  <a:schemeClr val="tx1"/>
                </a:solidFill>
                <a:cs typeface="Calibri"/>
              </a:rPr>
              <a:t>The goal is to collect samples from patients at the Hamilton lupus clinic that can be used to further lupus research.  </a:t>
            </a:r>
          </a:p>
          <a:p>
            <a:pPr marL="742950" lvl="1" indent="0">
              <a:buNone/>
              <a:defRPr/>
            </a:pPr>
            <a:endParaRPr lang="en-CA" dirty="0">
              <a:solidFill>
                <a:schemeClr val="tx1"/>
              </a:solidFill>
              <a:cs typeface="Calibri"/>
            </a:endParaRPr>
          </a:p>
          <a:p>
            <a:pPr marL="1200150" lvl="1" indent="-457200">
              <a:buFont typeface="Arial"/>
              <a:buChar char="•"/>
            </a:pPr>
            <a:r>
              <a:rPr lang="en-CA" dirty="0">
                <a:solidFill>
                  <a:schemeClr val="tx1"/>
                </a:solidFill>
                <a:cs typeface="Calibri"/>
              </a:rPr>
              <a:t>Lupus Ontario is honoured to be providing the initial funding required to establish and operate the biobank for three years. </a:t>
            </a:r>
          </a:p>
          <a:p>
            <a:pPr marL="742950" lvl="1" indent="0">
              <a:buNone/>
            </a:pPr>
            <a:endParaRPr lang="en-CA" dirty="0">
              <a:solidFill>
                <a:schemeClr val="tx1"/>
              </a:solidFill>
              <a:cs typeface="Calibri"/>
            </a:endParaRPr>
          </a:p>
          <a:p>
            <a:pPr marL="1200150" lvl="1" indent="-457200">
              <a:buFont typeface="Arial"/>
              <a:buChar char="•"/>
            </a:pPr>
            <a:r>
              <a:rPr lang="en-CA" dirty="0">
                <a:solidFill>
                  <a:schemeClr val="tx1"/>
                </a:solidFill>
                <a:cs typeface="Calibri"/>
              </a:rPr>
              <a:t>The Biobank is named after Anne Matheson, Past President of Lupus Ontario who devoted countless hours to supporting lupus patients and their families in the Hamilton area.  </a:t>
            </a:r>
            <a:endParaRPr lang="en-CA" dirty="0">
              <a:solidFill>
                <a:schemeClr val="tx1"/>
              </a:solidFill>
              <a:ea typeface="Open sans"/>
              <a:cs typeface="Calibri"/>
            </a:endParaRPr>
          </a:p>
          <a:p>
            <a:pPr marL="1200150" lvl="1" indent="-457200">
              <a:buFont typeface="Arial"/>
              <a:buChar char="–"/>
            </a:pPr>
            <a:endParaRPr lang="en-CA" dirty="0">
              <a:cs typeface="Calibri"/>
            </a:endParaRPr>
          </a:p>
          <a:p>
            <a:pPr>
              <a:buFont typeface="Arial"/>
            </a:pPr>
            <a:endParaRPr lang="en-CA"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21" y="9572"/>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a16="http://schemas.microsoft.com/office/drawing/2014/main" id="{09F7F668-4417-4AA4-B9EA-3664DA7FD0C8}"/>
              </a:ext>
            </a:extLst>
          </p:cNvPr>
          <p:cNvSpPr/>
          <p:nvPr/>
        </p:nvSpPr>
        <p:spPr>
          <a:xfrm>
            <a:off x="0" y="2805143"/>
            <a:ext cx="2590800" cy="3281082"/>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798893511"/>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7942"/>
            <a:ext cx="8229600" cy="3959521"/>
          </a:xfrm>
        </p:spPr>
        <p:txBody>
          <a:bodyPr>
            <a:normAutofit/>
          </a:bodyPr>
          <a:lstStyle/>
          <a:p>
            <a:r>
              <a:rPr lang="en-CA" b="1" dirty="0"/>
              <a:t>Clinic </a:t>
            </a:r>
            <a:br>
              <a:rPr lang="en-CA" b="1" dirty="0"/>
            </a:br>
            <a:r>
              <a:rPr lang="en-CA" b="1" dirty="0"/>
              <a:t>Funding</a:t>
            </a:r>
            <a:br>
              <a:rPr lang="en-CA" b="1" dirty="0"/>
            </a:br>
            <a:br>
              <a:rPr lang="en-CA" b="1" dirty="0"/>
            </a:br>
            <a:r>
              <a:rPr lang="en-CA" sz="2400" b="1" dirty="0"/>
              <a:t>Ottawa</a:t>
            </a:r>
            <a:br>
              <a:rPr lang="en-CA" sz="2400" b="1" dirty="0"/>
            </a:br>
            <a:r>
              <a:rPr lang="en-CA" sz="2400" b="1" dirty="0"/>
              <a:t>London</a:t>
            </a:r>
            <a:br>
              <a:rPr lang="en-CA" sz="2400" b="1" dirty="0"/>
            </a:br>
            <a:r>
              <a:rPr lang="en-CA" sz="2400" b="1" dirty="0"/>
              <a:t>Hamilton</a:t>
            </a:r>
            <a:br>
              <a:rPr lang="en-CA" sz="2400" b="1" dirty="0"/>
            </a:br>
            <a:r>
              <a:rPr lang="en-CA" sz="2400" b="1" dirty="0"/>
              <a:t>Toronto Western</a:t>
            </a:r>
            <a:br>
              <a:rPr lang="en-CA" sz="2400" b="1" dirty="0"/>
            </a:br>
            <a:r>
              <a:rPr lang="en-CA" sz="2400" b="1" dirty="0"/>
              <a:t>SickKids</a:t>
            </a:r>
            <a:br>
              <a:rPr lang="en-CA" sz="2400" b="1" dirty="0"/>
            </a:br>
            <a:r>
              <a:rPr lang="en-CA" sz="2400" b="1" dirty="0"/>
              <a:t>Mount Sinai</a:t>
            </a:r>
            <a:br>
              <a:rPr lang="en-CA" sz="2400" b="1" dirty="0"/>
            </a:br>
            <a:endParaRPr lang="en-CA" sz="2400" b="1" dirty="0"/>
          </a:p>
        </p:txBody>
      </p:sp>
      <p:sp>
        <p:nvSpPr>
          <p:cNvPr id="3" name="Content Placeholder 2"/>
          <p:cNvSpPr>
            <a:spLocks noGrp="1"/>
          </p:cNvSpPr>
          <p:nvPr>
            <p:ph idx="1"/>
          </p:nvPr>
        </p:nvSpPr>
        <p:spPr>
          <a:xfrm>
            <a:off x="2079812" y="1283067"/>
            <a:ext cx="6212541" cy="5073283"/>
          </a:xfrm>
        </p:spPr>
        <p:txBody>
          <a:bodyPr vert="horz" lIns="91440" tIns="45720" rIns="91440" bIns="45720" rtlCol="0" anchor="t">
            <a:normAutofit/>
          </a:bodyPr>
          <a:lstStyle/>
          <a:p>
            <a:pPr indent="0">
              <a:buNone/>
              <a:defRPr/>
            </a:pPr>
            <a:endParaRPr lang="en-CA" sz="2800" b="1" dirty="0">
              <a:cs typeface="Calibri"/>
            </a:endParaRPr>
          </a:p>
          <a:p>
            <a:pPr marL="1200150" lvl="1" indent="-457200">
              <a:buFont typeface="Arial"/>
              <a:buChar char="•"/>
              <a:defRPr/>
            </a:pPr>
            <a:r>
              <a:rPr lang="en-CA" sz="1800" dirty="0">
                <a:solidFill>
                  <a:schemeClr val="tx1"/>
                </a:solidFill>
              </a:rPr>
              <a:t>In 2021, we were very pleased to be able to increase our funding to 6 accredited Ontario Lupus Clinics for a total of $30,000. </a:t>
            </a:r>
            <a:endParaRPr lang="en-CA" sz="1800" dirty="0">
              <a:solidFill>
                <a:schemeClr val="tx1"/>
              </a:solidFill>
              <a:ea typeface="Open sans"/>
              <a:cs typeface="Open sans"/>
            </a:endParaRPr>
          </a:p>
          <a:p>
            <a:pPr marL="742950" lvl="1" indent="0">
              <a:buNone/>
              <a:defRPr/>
            </a:pPr>
            <a:endParaRPr lang="en-CA" sz="1800" dirty="0">
              <a:solidFill>
                <a:schemeClr val="tx1"/>
              </a:solidFill>
              <a:cs typeface="Calibri"/>
            </a:endParaRPr>
          </a:p>
          <a:p>
            <a:pPr marL="1200150" lvl="1" indent="-457200">
              <a:buFont typeface="Arial"/>
              <a:buChar char="•"/>
              <a:defRPr/>
            </a:pPr>
            <a:r>
              <a:rPr lang="en-CA" sz="1800" dirty="0">
                <a:solidFill>
                  <a:schemeClr val="tx1"/>
                </a:solidFill>
              </a:rPr>
              <a:t>All the clinic funding monies were used to keep research data bases up to date.</a:t>
            </a:r>
            <a:endParaRPr lang="en-CA" sz="1800" dirty="0">
              <a:solidFill>
                <a:schemeClr val="tx1"/>
              </a:solidFill>
              <a:cs typeface="Calibri"/>
            </a:endParaRPr>
          </a:p>
          <a:p>
            <a:pPr marL="1200150" lvl="1" indent="-457200">
              <a:buFont typeface="Arial"/>
              <a:buChar char="•"/>
              <a:defRPr/>
            </a:pPr>
            <a:endParaRPr lang="en-CA" dirty="0">
              <a:cs typeface="Calibri"/>
            </a:endParaRPr>
          </a:p>
          <a:p>
            <a:pPr>
              <a:buFont typeface="Arial"/>
            </a:pPr>
            <a:endParaRPr lang="en-CA"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051" y="0"/>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23523917"/>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Calculator and notepad">
            <a:extLst>
              <a:ext uri="{FF2B5EF4-FFF2-40B4-BE49-F238E27FC236}">
                <a16:creationId xmlns:a16="http://schemas.microsoft.com/office/drawing/2014/main" id="{42445BCE-F564-43E3-BD6B-862B3885910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3881600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85363"/>
            <a:ext cx="2572871" cy="642938"/>
          </a:xfrm>
        </p:spPr>
        <p:txBody>
          <a:bodyPr>
            <a:noAutofit/>
          </a:bodyPr>
          <a:lstStyle/>
          <a:p>
            <a:r>
              <a:rPr lang="en-CA" b="1" dirty="0"/>
              <a:t>Financial </a:t>
            </a:r>
            <a:br>
              <a:rPr lang="en-CA" b="1" dirty="0"/>
            </a:br>
            <a:r>
              <a:rPr lang="en-CA" b="1" dirty="0"/>
              <a:t>Results - Summary</a:t>
            </a:r>
          </a:p>
        </p:txBody>
      </p:sp>
      <p:sp>
        <p:nvSpPr>
          <p:cNvPr id="4" name="Footer Placeholder 3">
            <a:extLst>
              <a:ext uri="{FF2B5EF4-FFF2-40B4-BE49-F238E27FC236}">
                <a16:creationId xmlns:a16="http://schemas.microsoft.com/office/drawing/2014/main" id="{5784444F-2E6D-441B-A470-55F350039EDE}"/>
              </a:ext>
            </a:extLst>
          </p:cNvPr>
          <p:cNvSpPr>
            <a:spLocks noGrp="1"/>
          </p:cNvSpPr>
          <p:nvPr>
            <p:ph type="ftr" sz="quarter" idx="11"/>
          </p:nvPr>
        </p:nvSpPr>
        <p:spPr/>
        <p:txBody>
          <a:bodyPr/>
          <a:lstStyle/>
          <a:p>
            <a:r>
              <a:rPr lang="en-CA" dirty="0"/>
              <a:t>Lupus Ontario Rev. 2022-03-26</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748" y="0"/>
            <a:ext cx="1624875" cy="73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Table 11"/>
          <p:cNvGraphicFramePr>
            <a:graphicFrameLocks noGrp="1"/>
          </p:cNvGraphicFramePr>
          <p:nvPr>
            <p:extLst>
              <p:ext uri="{D42A27DB-BD31-4B8C-83A1-F6EECF244321}">
                <p14:modId xmlns:p14="http://schemas.microsoft.com/office/powerpoint/2010/main" val="1604245240"/>
              </p:ext>
            </p:extLst>
          </p:nvPr>
        </p:nvGraphicFramePr>
        <p:xfrm>
          <a:off x="2726139" y="2155395"/>
          <a:ext cx="5727580" cy="2309030"/>
        </p:xfrm>
        <a:graphic>
          <a:graphicData uri="http://schemas.openxmlformats.org/drawingml/2006/table">
            <a:tbl>
              <a:tblPr firstRow="1" bandRow="1">
                <a:tableStyleId>{5C22544A-7EE6-4342-B048-85BDC9FD1C3A}</a:tableStyleId>
              </a:tblPr>
              <a:tblGrid>
                <a:gridCol w="2101864">
                  <a:extLst>
                    <a:ext uri="{9D8B030D-6E8A-4147-A177-3AD203B41FA5}">
                      <a16:colId xmlns:a16="http://schemas.microsoft.com/office/drawing/2014/main" val="20000"/>
                    </a:ext>
                  </a:extLst>
                </a:gridCol>
                <a:gridCol w="1817007">
                  <a:extLst>
                    <a:ext uri="{9D8B030D-6E8A-4147-A177-3AD203B41FA5}">
                      <a16:colId xmlns:a16="http://schemas.microsoft.com/office/drawing/2014/main" val="20001"/>
                    </a:ext>
                  </a:extLst>
                </a:gridCol>
                <a:gridCol w="1808709">
                  <a:extLst>
                    <a:ext uri="{9D8B030D-6E8A-4147-A177-3AD203B41FA5}">
                      <a16:colId xmlns:a16="http://schemas.microsoft.com/office/drawing/2014/main" val="20002"/>
                    </a:ext>
                  </a:extLst>
                </a:gridCol>
              </a:tblGrid>
              <a:tr h="532201">
                <a:tc>
                  <a:txBody>
                    <a:bodyPr/>
                    <a:lstStyle/>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panose="020B0604020202020204" pitchFamily="34" charset="0"/>
                          <a:cs typeface="Arial" panose="020B0604020202020204" pitchFamily="34" charset="0"/>
                        </a:rPr>
                        <a:t>Net Income</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4ECA"/>
                    </a:solidFill>
                  </a:tcPr>
                </a:tc>
                <a:tc>
                  <a:txBody>
                    <a:bodyPr/>
                    <a:lstStyle/>
                    <a:p>
                      <a:pPr algn="ctr"/>
                      <a:endParaRPr lang="en-US" sz="1400" b="1" kern="1200" dirty="0">
                        <a:solidFill>
                          <a:schemeClr val="tx1"/>
                        </a:solidFill>
                        <a:latin typeface="Arial" panose="020B0604020202020204" pitchFamily="34" charset="0"/>
                        <a:ea typeface="+mn-ea"/>
                        <a:cs typeface="Arial" panose="020B0604020202020204" pitchFamily="34" charset="0"/>
                      </a:endParaRPr>
                    </a:p>
                    <a:p>
                      <a:pPr algn="ctr"/>
                      <a:r>
                        <a:rPr lang="en-US" sz="1400" b="1" kern="1200" dirty="0">
                          <a:solidFill>
                            <a:schemeClr val="tx1"/>
                          </a:solidFill>
                          <a:latin typeface="Arial" panose="020B0604020202020204" pitchFamily="34" charset="0"/>
                          <a:ea typeface="+mn-ea"/>
                          <a:cs typeface="Arial" panose="020B0604020202020204" pitchFamily="34" charset="0"/>
                        </a:rPr>
                        <a:t>September</a:t>
                      </a:r>
                      <a:r>
                        <a:rPr lang="en-US" sz="1400" dirty="0">
                          <a:solidFill>
                            <a:schemeClr val="tx1"/>
                          </a:solidFill>
                          <a:latin typeface="Arial" panose="020B0604020202020204" pitchFamily="34" charset="0"/>
                          <a:cs typeface="Arial" panose="020B0604020202020204" pitchFamily="34" charset="0"/>
                        </a:rPr>
                        <a:t> 30, 2021</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4EC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September 30, 2020</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54ECA"/>
                    </a:solidFill>
                  </a:tcPr>
                </a:tc>
                <a:extLst>
                  <a:ext uri="{0D108BD9-81ED-4DB2-BD59-A6C34878D82A}">
                    <a16:rowId xmlns:a16="http://schemas.microsoft.com/office/drawing/2014/main" val="10000"/>
                  </a:ext>
                </a:extLst>
              </a:tr>
              <a:tr h="1007152">
                <a:tc>
                  <a:txBody>
                    <a:bodyPr/>
                    <a:lstStyle/>
                    <a:p>
                      <a:endParaRPr lang="en-US" sz="1400" dirty="0">
                        <a:solidFill>
                          <a:schemeClr val="tx1"/>
                        </a:solidFill>
                        <a:latin typeface="Arial" panose="020B0604020202020204" pitchFamily="34" charset="0"/>
                        <a:cs typeface="Arial" panose="020B0604020202020204" pitchFamily="34" charset="0"/>
                      </a:endParaRPr>
                    </a:p>
                    <a:p>
                      <a:r>
                        <a:rPr lang="en-US" sz="1400" dirty="0">
                          <a:solidFill>
                            <a:schemeClr val="tx1"/>
                          </a:solidFill>
                          <a:latin typeface="Arial"/>
                          <a:cs typeface="Arial"/>
                        </a:rPr>
                        <a:t>Receipts</a:t>
                      </a:r>
                    </a:p>
                    <a:p>
                      <a:r>
                        <a:rPr lang="en-US" sz="1400" dirty="0">
                          <a:solidFill>
                            <a:schemeClr val="tx1"/>
                          </a:solidFill>
                          <a:latin typeface="Arial" panose="020B0604020202020204" pitchFamily="34" charset="0"/>
                          <a:cs typeface="Arial" panose="020B0604020202020204" pitchFamily="34" charset="0"/>
                        </a:rPr>
                        <a:t>Expenses</a:t>
                      </a:r>
                    </a:p>
                    <a:p>
                      <a:endParaRPr lang="en-US" sz="1400" dirty="0">
                        <a:solidFill>
                          <a:schemeClr val="tx1"/>
                        </a:solidFill>
                        <a:latin typeface="Arial" panose="020B0604020202020204" pitchFamily="34" charset="0"/>
                        <a:cs typeface="Arial" panose="020B0604020202020204"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panose="020B0604020202020204" pitchFamily="34" charset="0"/>
                          <a:cs typeface="Arial" panose="020B0604020202020204" pitchFamily="34" charset="0"/>
                        </a:rPr>
                        <a:t>$583,465</a:t>
                      </a:r>
                    </a:p>
                    <a:p>
                      <a:pPr algn="ctr"/>
                      <a:r>
                        <a:rPr lang="en-US" sz="1400" dirty="0">
                          <a:solidFill>
                            <a:schemeClr val="tx1"/>
                          </a:solidFill>
                          <a:latin typeface="Arial"/>
                          <a:cs typeface="Arial"/>
                        </a:rPr>
                        <a:t>  283,644</a:t>
                      </a:r>
                    </a:p>
                    <a:p>
                      <a:pPr algn="ctr"/>
                      <a:endParaRPr lang="en-US" sz="1400" dirty="0">
                        <a:solidFill>
                          <a:schemeClr val="tx1"/>
                        </a:solidFill>
                        <a:latin typeface="Arial" panose="020B0604020202020204" pitchFamily="34" charset="0"/>
                        <a:cs typeface="Arial" panose="020B0604020202020204"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solidFill>
                          <a:schemeClr val="tx1"/>
                        </a:solidFill>
                        <a:latin typeface="Arial" panose="020B0604020202020204" pitchFamily="34" charset="0"/>
                        <a:cs typeface="Arial" panose="020B0604020202020204" pitchFamily="34" charset="0"/>
                      </a:endParaRPr>
                    </a:p>
                    <a:p>
                      <a:pPr algn="ctr"/>
                      <a:r>
                        <a:rPr lang="en-US" sz="1400" dirty="0">
                          <a:solidFill>
                            <a:schemeClr val="tx1"/>
                          </a:solidFill>
                          <a:latin typeface="Arial" panose="020B0604020202020204" pitchFamily="34" charset="0"/>
                          <a:cs typeface="Arial" panose="020B0604020202020204" pitchFamily="34" charset="0"/>
                        </a:rPr>
                        <a:t>$836,307</a:t>
                      </a:r>
                    </a:p>
                    <a:p>
                      <a:pPr algn="ctr"/>
                      <a:r>
                        <a:rPr lang="en-US" sz="1400" dirty="0">
                          <a:solidFill>
                            <a:schemeClr val="tx1"/>
                          </a:solidFill>
                          <a:latin typeface="Arial" panose="020B0604020202020204" pitchFamily="34" charset="0"/>
                          <a:cs typeface="Arial" panose="020B0604020202020204" pitchFamily="34" charset="0"/>
                        </a:rPr>
                        <a:t>  285,341</a:t>
                      </a:r>
                    </a:p>
                    <a:p>
                      <a:pPr algn="ctr"/>
                      <a:endParaRPr lang="en-US" sz="1400" dirty="0">
                        <a:solidFill>
                          <a:schemeClr val="tx1"/>
                        </a:solidFill>
                        <a:latin typeface="Arial" panose="020B0604020202020204" pitchFamily="34" charset="0"/>
                        <a:cs typeface="Arial" panose="020B0604020202020204"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769677">
                <a:tc>
                  <a:txBody>
                    <a:bodyPr/>
                    <a:lstStyle/>
                    <a:p>
                      <a:pPr marL="0" marR="0" indent="0" algn="l" rtl="0" eaLnBrk="1" fontAlgn="auto" latinLnBrk="0" hangingPunct="1">
                        <a:lnSpc>
                          <a:spcPct val="100000"/>
                        </a:lnSpc>
                        <a:spcBef>
                          <a:spcPts val="0"/>
                        </a:spcBef>
                        <a:spcAft>
                          <a:spcPts val="0"/>
                        </a:spcAft>
                        <a:buClrTx/>
                        <a:buSzTx/>
                        <a:buFontTx/>
                        <a:buNone/>
                      </a:pPr>
                      <a:r>
                        <a:rPr lang="en-US" sz="1400" dirty="0">
                          <a:solidFill>
                            <a:schemeClr val="tx1"/>
                          </a:solidFill>
                          <a:latin typeface="Arial"/>
                          <a:cs typeface="Arial"/>
                        </a:rPr>
                        <a:t>Increase in Receipts over</a:t>
                      </a:r>
                    </a:p>
                    <a:p>
                      <a:pPr marL="0" marR="0" lvl="0" indent="0" algn="l">
                        <a:lnSpc>
                          <a:spcPct val="100000"/>
                        </a:lnSpc>
                        <a:spcBef>
                          <a:spcPts val="0"/>
                        </a:spcBef>
                        <a:spcAft>
                          <a:spcPts val="0"/>
                        </a:spcAft>
                        <a:buClrTx/>
                        <a:buSzTx/>
                        <a:buFontTx/>
                        <a:buNone/>
                      </a:pPr>
                      <a:r>
                        <a:rPr lang="en-US" sz="1400" dirty="0">
                          <a:solidFill>
                            <a:schemeClr val="tx1"/>
                          </a:solidFill>
                          <a:latin typeface="Arial"/>
                          <a:cs typeface="Arial"/>
                        </a:rPr>
                        <a:t>Expenses</a:t>
                      </a: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anose="020B0604020202020204" pitchFamily="34" charset="0"/>
                        <a:cs typeface="Arial" panose="020B0604020202020204" pitchFamily="34" charset="0"/>
                      </a:endParaRPr>
                    </a:p>
                    <a:p>
                      <a:pPr marL="0" marR="0" indent="0" algn="ctr" rtl="0" eaLnBrk="1" fontAlgn="auto" latinLnBrk="0" hangingPunct="1">
                        <a:lnSpc>
                          <a:spcPct val="100000"/>
                        </a:lnSpc>
                        <a:spcBef>
                          <a:spcPts val="0"/>
                        </a:spcBef>
                        <a:spcAft>
                          <a:spcPts val="0"/>
                        </a:spcAft>
                        <a:buClrTx/>
                        <a:buSzTx/>
                        <a:buFontTx/>
                        <a:buNone/>
                      </a:pPr>
                      <a:r>
                        <a:rPr lang="en-US" sz="1400" dirty="0">
                          <a:solidFill>
                            <a:schemeClr val="tx1"/>
                          </a:solidFill>
                          <a:latin typeface="Arial"/>
                          <a:cs typeface="Arial"/>
                        </a:rPr>
                        <a:t>$299,821 </a:t>
                      </a:r>
                    </a:p>
                    <a:p>
                      <a:pPr algn="ctr"/>
                      <a:endParaRPr lang="en-US" sz="1400" dirty="0">
                        <a:solidFill>
                          <a:schemeClr val="tx1"/>
                        </a:solidFill>
                        <a:latin typeface="Arial" panose="020B0604020202020204" pitchFamily="34" charset="0"/>
                        <a:cs typeface="Arial" panose="020B0604020202020204"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Arial" panose="020B0604020202020204" pitchFamily="34" charset="0"/>
                        <a:cs typeface="Arial" panose="020B0604020202020204"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Arial"/>
                          <a:cs typeface="Arial"/>
                        </a:rPr>
                        <a:t>$550,966</a:t>
                      </a:r>
                    </a:p>
                    <a:p>
                      <a:pPr algn="ctr"/>
                      <a:endParaRPr lang="en-US" sz="1400" dirty="0">
                        <a:solidFill>
                          <a:schemeClr val="tx1"/>
                        </a:solidFill>
                        <a:latin typeface="Arial" panose="020B0604020202020204" pitchFamily="34" charset="0"/>
                        <a:cs typeface="Arial" panose="020B0604020202020204" pitchFamily="34" charset="0"/>
                      </a:endParaRPr>
                    </a:p>
                  </a:txBody>
                  <a:tcPr marL="51435" marR="51435"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 name="Rectangle 2">
            <a:extLst>
              <a:ext uri="{FF2B5EF4-FFF2-40B4-BE49-F238E27FC236}">
                <a16:creationId xmlns:a16="http://schemas.microsoft.com/office/drawing/2014/main" id="{DA4E99F4-70ED-4C04-834B-2B61685A492F}"/>
              </a:ext>
            </a:extLst>
          </p:cNvPr>
          <p:cNvSpPr/>
          <p:nvPr/>
        </p:nvSpPr>
        <p:spPr>
          <a:xfrm>
            <a:off x="0" y="2321859"/>
            <a:ext cx="2572871" cy="3765176"/>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71773486"/>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721" y="1525579"/>
            <a:ext cx="7848872" cy="2736304"/>
          </a:xfrm>
        </p:spPr>
        <p:txBody>
          <a:bodyPr>
            <a:noAutofit/>
          </a:bodyPr>
          <a:lstStyle/>
          <a:p>
            <a:r>
              <a:rPr lang="en-CA" sz="4800" b="1" dirty="0">
                <a:latin typeface="Calibri" panose="020F0502020204030204" pitchFamily="34" charset="0"/>
                <a:cs typeface="Calibri" panose="020F0502020204030204" pitchFamily="34" charset="0"/>
              </a:rPr>
              <a:t>Annual General Meeting</a:t>
            </a:r>
            <a:br>
              <a:rPr lang="en-CA" sz="4800" b="1" dirty="0">
                <a:latin typeface="Calibri" panose="020F0502020204030204" pitchFamily="34" charset="0"/>
                <a:cs typeface="Calibri" panose="020F0502020204030204" pitchFamily="34" charset="0"/>
              </a:rPr>
            </a:br>
            <a:r>
              <a:rPr lang="en-CA" sz="4800" b="1" dirty="0">
                <a:latin typeface="Calibri" panose="020F0502020204030204" pitchFamily="34" charset="0"/>
                <a:cs typeface="Calibri" panose="020F0502020204030204" pitchFamily="34" charset="0"/>
              </a:rPr>
              <a:t>March 26, 2022</a:t>
            </a:r>
          </a:p>
        </p:txBody>
      </p:sp>
      <p:sp>
        <p:nvSpPr>
          <p:cNvPr id="4" name="Footer Placeholder 3"/>
          <p:cNvSpPr>
            <a:spLocks noGrp="1"/>
          </p:cNvSpPr>
          <p:nvPr>
            <p:ph type="ftr" sz="quarter" idx="11"/>
          </p:nvPr>
        </p:nvSpPr>
        <p:spPr/>
        <p:txBody>
          <a:bodyPr/>
          <a:lstStyle/>
          <a:p>
            <a:r>
              <a:rPr lang="en-CA" dirty="0"/>
              <a:t>Lupus Ontario Rev. 2021-03-20</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622612" cy="730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69023766-A6B5-4A68-AD9F-499783BAE2F8}"/>
              </a:ext>
            </a:extLst>
          </p:cNvPr>
          <p:cNvSpPr/>
          <p:nvPr/>
        </p:nvSpPr>
        <p:spPr>
          <a:xfrm>
            <a:off x="6947647" y="730307"/>
            <a:ext cx="2196353" cy="5356728"/>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E2FD42-07FB-40E3-B78F-4C128178594A}"/>
              </a:ext>
            </a:extLst>
          </p:cNvPr>
          <p:cNvSpPr/>
          <p:nvPr/>
        </p:nvSpPr>
        <p:spPr>
          <a:xfrm>
            <a:off x="1577788" y="111694"/>
            <a:ext cx="7270377" cy="722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Footer Placeholder 2">
            <a:extLst>
              <a:ext uri="{FF2B5EF4-FFF2-40B4-BE49-F238E27FC236}">
                <a16:creationId xmlns:a16="http://schemas.microsoft.com/office/drawing/2014/main" id="{6D23163D-2E1E-4E73-AEDC-010509853897}"/>
              </a:ext>
            </a:extLst>
          </p:cNvPr>
          <p:cNvSpPr>
            <a:spLocks noGrp="1"/>
          </p:cNvSpPr>
          <p:nvPr>
            <p:ph type="ftr" sz="quarter" idx="11"/>
          </p:nvPr>
        </p:nvSpPr>
        <p:spPr/>
        <p:txBody>
          <a:bodyPr/>
          <a:lstStyle/>
          <a:p>
            <a:r>
              <a:rPr lang="en-CA" dirty="0"/>
              <a:t>Lupus Ontario Rev. 2022-03-26</a:t>
            </a:r>
          </a:p>
        </p:txBody>
      </p:sp>
      <p:sp>
        <p:nvSpPr>
          <p:cNvPr id="2" name="Title 1"/>
          <p:cNvSpPr>
            <a:spLocks noGrp="1"/>
          </p:cNvSpPr>
          <p:nvPr>
            <p:ph type="title" idx="4294967295"/>
          </p:nvPr>
        </p:nvSpPr>
        <p:spPr>
          <a:xfrm>
            <a:off x="1732853" y="163652"/>
            <a:ext cx="7019925" cy="642938"/>
          </a:xfrm>
        </p:spPr>
        <p:txBody>
          <a:bodyPr>
            <a:normAutofit/>
          </a:bodyPr>
          <a:lstStyle/>
          <a:p>
            <a:r>
              <a:rPr lang="en-CA" b="1" dirty="0"/>
              <a:t>Financial Results - Receipts</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1552" y="111694"/>
            <a:ext cx="1336589" cy="601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Object 7">
            <a:extLst>
              <a:ext uri="{FF2B5EF4-FFF2-40B4-BE49-F238E27FC236}">
                <a16:creationId xmlns:a16="http://schemas.microsoft.com/office/drawing/2014/main" id="{4EC18399-0ECF-4AEA-B1EE-0559EC5B1933}"/>
              </a:ext>
            </a:extLst>
          </p:cNvPr>
          <p:cNvGraphicFramePr>
            <a:graphicFrameLocks noChangeAspect="1"/>
          </p:cNvGraphicFramePr>
          <p:nvPr>
            <p:extLst>
              <p:ext uri="{D42A27DB-BD31-4B8C-83A1-F6EECF244321}">
                <p14:modId xmlns:p14="http://schemas.microsoft.com/office/powerpoint/2010/main" val="402489098"/>
              </p:ext>
            </p:extLst>
          </p:nvPr>
        </p:nvGraphicFramePr>
        <p:xfrm>
          <a:off x="946150" y="1312863"/>
          <a:ext cx="7061200" cy="5427662"/>
        </p:xfrm>
        <a:graphic>
          <a:graphicData uri="http://schemas.openxmlformats.org/presentationml/2006/ole">
            <mc:AlternateContent xmlns:mc="http://schemas.openxmlformats.org/markup-compatibility/2006">
              <mc:Choice xmlns:v="urn:schemas-microsoft-com:vml" Requires="v">
                <p:oleObj spid="_x0000_s50178" name="Worksheet" r:id="rId5" imgW="5514856" imgH="4238522" progId="Excel.Sheet.12">
                  <p:embed/>
                </p:oleObj>
              </mc:Choice>
              <mc:Fallback>
                <p:oleObj name="Worksheet" r:id="rId5" imgW="5514856" imgH="4238522" progId="Excel.Sheet.12">
                  <p:embed/>
                  <p:pic>
                    <p:nvPicPr>
                      <p:cNvPr id="8" name="Object 7">
                        <a:extLst>
                          <a:ext uri="{FF2B5EF4-FFF2-40B4-BE49-F238E27FC236}">
                            <a16:creationId xmlns:a16="http://schemas.microsoft.com/office/drawing/2014/main" id="{4EC18399-0ECF-4AEA-B1EE-0559EC5B1933}"/>
                          </a:ext>
                        </a:extLst>
                      </p:cNvPr>
                      <p:cNvPicPr/>
                      <p:nvPr/>
                    </p:nvPicPr>
                    <p:blipFill>
                      <a:blip r:embed="rId6"/>
                      <a:stretch>
                        <a:fillRect/>
                      </a:stretch>
                    </p:blipFill>
                    <p:spPr>
                      <a:xfrm>
                        <a:off x="946150" y="1312863"/>
                        <a:ext cx="7061200" cy="5427662"/>
                      </a:xfrm>
                      <a:prstGeom prst="rect">
                        <a:avLst/>
                      </a:prstGeom>
                    </p:spPr>
                  </p:pic>
                </p:oleObj>
              </mc:Fallback>
            </mc:AlternateContent>
          </a:graphicData>
        </a:graphic>
      </p:graphicFrame>
    </p:spTree>
    <p:extLst>
      <p:ext uri="{BB962C8B-B14F-4D97-AF65-F5344CB8AC3E}">
        <p14:creationId xmlns:p14="http://schemas.microsoft.com/office/powerpoint/2010/main" val="3012834464"/>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16ED473-A949-4FE7-9AA7-20183D43D086}"/>
              </a:ext>
            </a:extLst>
          </p:cNvPr>
          <p:cNvSpPr/>
          <p:nvPr/>
        </p:nvSpPr>
        <p:spPr>
          <a:xfrm>
            <a:off x="1999129" y="136524"/>
            <a:ext cx="6275295" cy="565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Footer Placeholder 3">
            <a:extLst>
              <a:ext uri="{FF2B5EF4-FFF2-40B4-BE49-F238E27FC236}">
                <a16:creationId xmlns:a16="http://schemas.microsoft.com/office/drawing/2014/main" id="{AF2C4AB9-E382-4CA8-8D12-4DC0DD4B61AC}"/>
              </a:ext>
            </a:extLst>
          </p:cNvPr>
          <p:cNvSpPr>
            <a:spLocks noGrp="1"/>
          </p:cNvSpPr>
          <p:nvPr>
            <p:ph type="ftr" sz="quarter" idx="11"/>
          </p:nvPr>
        </p:nvSpPr>
        <p:spPr/>
        <p:txBody>
          <a:bodyPr/>
          <a:lstStyle/>
          <a:p>
            <a:r>
              <a:rPr lang="en-CA" dirty="0"/>
              <a:t>Lupus Ontario Rev. 2022-03-26</a:t>
            </a:r>
          </a:p>
        </p:txBody>
      </p:sp>
      <p:sp>
        <p:nvSpPr>
          <p:cNvPr id="2" name="Title 1"/>
          <p:cNvSpPr>
            <a:spLocks noGrp="1"/>
          </p:cNvSpPr>
          <p:nvPr>
            <p:ph type="title" idx="4294967295"/>
          </p:nvPr>
        </p:nvSpPr>
        <p:spPr>
          <a:xfrm>
            <a:off x="2043782" y="149860"/>
            <a:ext cx="6149975" cy="565150"/>
          </a:xfrm>
        </p:spPr>
        <p:txBody>
          <a:bodyPr>
            <a:normAutofit/>
          </a:bodyPr>
          <a:lstStyle/>
          <a:p>
            <a:r>
              <a:rPr lang="en-CA" b="1" dirty="0"/>
              <a:t>Financial Results - Expenses</a:t>
            </a:r>
          </a:p>
        </p:txBody>
      </p:sp>
      <p:sp>
        <p:nvSpPr>
          <p:cNvPr id="3" name="Content Placeholder 2"/>
          <p:cNvSpPr>
            <a:spLocks noGrp="1"/>
          </p:cNvSpPr>
          <p:nvPr>
            <p:ph idx="4294967295"/>
          </p:nvPr>
        </p:nvSpPr>
        <p:spPr>
          <a:xfrm>
            <a:off x="0" y="2273300"/>
            <a:ext cx="4629150" cy="2633663"/>
          </a:xfrm>
        </p:spPr>
        <p:txBody>
          <a:bodyPr>
            <a:normAutofit/>
          </a:bodyPr>
          <a:lstStyle/>
          <a:p>
            <a:pPr lvl="1" indent="0">
              <a:buNone/>
              <a:defRPr/>
            </a:pPr>
            <a:endParaRPr lang="en-CA" dirty="0"/>
          </a:p>
          <a:p>
            <a:pPr lvl="1" indent="0">
              <a:buNone/>
              <a:defRPr/>
            </a:pPr>
            <a:endParaRPr lang="en-CA" dirty="0"/>
          </a:p>
          <a:p>
            <a:endParaRPr lang="en-CA" dirty="0"/>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367" y="88599"/>
            <a:ext cx="1257159" cy="565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Object 10">
            <a:extLst>
              <a:ext uri="{FF2B5EF4-FFF2-40B4-BE49-F238E27FC236}">
                <a16:creationId xmlns:a16="http://schemas.microsoft.com/office/drawing/2014/main" id="{EC4B4D28-3892-423B-A3CD-2BF64106C687}"/>
              </a:ext>
            </a:extLst>
          </p:cNvPr>
          <p:cNvGraphicFramePr>
            <a:graphicFrameLocks noChangeAspect="1"/>
          </p:cNvGraphicFramePr>
          <p:nvPr>
            <p:extLst>
              <p:ext uri="{D42A27DB-BD31-4B8C-83A1-F6EECF244321}">
                <p14:modId xmlns:p14="http://schemas.microsoft.com/office/powerpoint/2010/main" val="3937529232"/>
              </p:ext>
            </p:extLst>
          </p:nvPr>
        </p:nvGraphicFramePr>
        <p:xfrm>
          <a:off x="-381000" y="1905000"/>
          <a:ext cx="9267789" cy="3852862"/>
        </p:xfrm>
        <a:graphic>
          <a:graphicData uri="http://schemas.openxmlformats.org/presentationml/2006/ole">
            <mc:AlternateContent xmlns:mc="http://schemas.openxmlformats.org/markup-compatibility/2006">
              <mc:Choice xmlns:v="urn:schemas-microsoft-com:vml" Requires="v">
                <p:oleObj spid="_x0000_s52226" name="Worksheet" r:id="rId5" imgW="11887200" imgH="4943321" progId="Excel.Sheet.12">
                  <p:embed/>
                </p:oleObj>
              </mc:Choice>
              <mc:Fallback>
                <p:oleObj name="Worksheet" r:id="rId5" imgW="11887200" imgH="4943321" progId="Excel.Sheet.12">
                  <p:embed/>
                  <p:pic>
                    <p:nvPicPr>
                      <p:cNvPr id="11" name="Object 10">
                        <a:extLst>
                          <a:ext uri="{FF2B5EF4-FFF2-40B4-BE49-F238E27FC236}">
                            <a16:creationId xmlns:a16="http://schemas.microsoft.com/office/drawing/2014/main" id="{EC4B4D28-3892-423B-A3CD-2BF64106C687}"/>
                          </a:ext>
                        </a:extLst>
                      </p:cNvPr>
                      <p:cNvPicPr/>
                      <p:nvPr/>
                    </p:nvPicPr>
                    <p:blipFill>
                      <a:blip r:embed="rId6"/>
                      <a:stretch>
                        <a:fillRect/>
                      </a:stretch>
                    </p:blipFill>
                    <p:spPr>
                      <a:xfrm>
                        <a:off x="-381000" y="1905000"/>
                        <a:ext cx="9267789" cy="3852862"/>
                      </a:xfrm>
                      <a:prstGeom prst="rect">
                        <a:avLst/>
                      </a:prstGeom>
                    </p:spPr>
                  </p:pic>
                </p:oleObj>
              </mc:Fallback>
            </mc:AlternateContent>
          </a:graphicData>
        </a:graphic>
      </p:graphicFrame>
    </p:spTree>
    <p:extLst>
      <p:ext uri="{BB962C8B-B14F-4D97-AF65-F5344CB8AC3E}">
        <p14:creationId xmlns:p14="http://schemas.microsoft.com/office/powerpoint/2010/main" val="301885456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Confetti falling through the air against a blue background">
            <a:extLst>
              <a:ext uri="{FF2B5EF4-FFF2-40B4-BE49-F238E27FC236}">
                <a16:creationId xmlns:a16="http://schemas.microsoft.com/office/drawing/2014/main" id="{CE8E962C-C5FB-46D3-A91C-5B98D7E271A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316" b="-1"/>
          <a:stretch/>
        </p:blipFill>
        <p:spPr>
          <a:xfrm>
            <a:off x="20" y="1282"/>
            <a:ext cx="9143980" cy="6856718"/>
          </a:xfrm>
          <a:prstGeom prst="rect">
            <a:avLst/>
          </a:prstGeom>
        </p:spPr>
      </p:pic>
    </p:spTree>
    <p:extLst>
      <p:ext uri="{BB962C8B-B14F-4D97-AF65-F5344CB8AC3E}">
        <p14:creationId xmlns:p14="http://schemas.microsoft.com/office/powerpoint/2010/main" val="13541905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3495"/>
            <a:ext cx="2357718" cy="1142999"/>
          </a:xfrm>
        </p:spPr>
        <p:txBody>
          <a:bodyPr>
            <a:normAutofit fontScale="90000"/>
          </a:bodyPr>
          <a:lstStyle/>
          <a:p>
            <a:r>
              <a:rPr lang="en-CA" b="1" dirty="0"/>
              <a:t>Looking </a:t>
            </a:r>
            <a:br>
              <a:rPr lang="en-CA" b="1" dirty="0"/>
            </a:br>
            <a:r>
              <a:rPr lang="en-CA" b="1" dirty="0"/>
              <a:t>Forward - </a:t>
            </a:r>
            <a:r>
              <a:rPr lang="en-CA" dirty="0"/>
              <a:t>Virtual Office</a:t>
            </a:r>
          </a:p>
        </p:txBody>
      </p:sp>
      <p:sp>
        <p:nvSpPr>
          <p:cNvPr id="3" name="Content Placeholder 2"/>
          <p:cNvSpPr>
            <a:spLocks noGrp="1"/>
          </p:cNvSpPr>
          <p:nvPr>
            <p:ph idx="1"/>
          </p:nvPr>
        </p:nvSpPr>
        <p:spPr>
          <a:xfrm>
            <a:off x="1963270" y="1027149"/>
            <a:ext cx="6661865" cy="5148572"/>
          </a:xfrm>
        </p:spPr>
        <p:txBody>
          <a:bodyPr vert="horz" lIns="91440" tIns="45720" rIns="91440" bIns="45720" rtlCol="0" anchor="t">
            <a:normAutofit/>
          </a:bodyPr>
          <a:lstStyle/>
          <a:p>
            <a:pPr marL="971550" lvl="1" indent="-285750">
              <a:spcBef>
                <a:spcPts val="0"/>
              </a:spcBef>
              <a:defRPr/>
            </a:pPr>
            <a:endParaRPr lang="en-CA" b="1" dirty="0">
              <a:solidFill>
                <a:schemeClr val="tx1"/>
              </a:solidFill>
              <a:cs typeface="Calibri"/>
            </a:endParaRPr>
          </a:p>
          <a:p>
            <a:pPr marL="1143000" lvl="1" indent="-457200">
              <a:spcBef>
                <a:spcPts val="0"/>
              </a:spcBef>
              <a:buChar char="•"/>
              <a:defRPr/>
            </a:pPr>
            <a:endParaRPr lang="en-CA" dirty="0">
              <a:cs typeface="Calibri"/>
            </a:endParaRPr>
          </a:p>
          <a:p>
            <a:pPr marL="685800" lvl="1" indent="0">
              <a:spcBef>
                <a:spcPts val="0"/>
              </a:spcBef>
              <a:buNone/>
            </a:pPr>
            <a:endParaRPr lang="en-CA" dirty="0">
              <a:cs typeface="Calibri"/>
            </a:endParaRPr>
          </a:p>
          <a:p>
            <a:pPr marL="685800" lvl="1" indent="0">
              <a:spcBef>
                <a:spcPts val="0"/>
              </a:spcBef>
              <a:buNone/>
            </a:pPr>
            <a:endParaRPr lang="en-CA" dirty="0">
              <a:cs typeface="Calibri"/>
            </a:endParaRPr>
          </a:p>
          <a:p>
            <a:pPr lvl="1" indent="0">
              <a:buNone/>
            </a:pPr>
            <a:endParaRPr lang="en-CA" dirty="0">
              <a:cs typeface="Calibri"/>
            </a:endParaRPr>
          </a:p>
          <a:p>
            <a:pPr lvl="1" indent="0">
              <a:buNone/>
            </a:pPr>
            <a:endParaRPr lang="en-CA" dirty="0">
              <a:cs typeface="Calibri"/>
            </a:endParaRPr>
          </a:p>
          <a:p>
            <a:pPr marL="0" indent="0">
              <a:buNone/>
            </a:pPr>
            <a:endParaRPr lang="en-CA"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3569"/>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E662992D-3207-4954-AC1A-B1FDC857B35F}"/>
              </a:ext>
            </a:extLst>
          </p:cNvPr>
          <p:cNvSpPr txBox="1"/>
          <p:nvPr/>
        </p:nvSpPr>
        <p:spPr>
          <a:xfrm>
            <a:off x="2971800" y="963495"/>
            <a:ext cx="5486400" cy="3570208"/>
          </a:xfrm>
          <a:prstGeom prst="rect">
            <a:avLst/>
          </a:prstGeom>
          <a:noFill/>
        </p:spPr>
        <p:txBody>
          <a:bodyPr wrap="square" rtlCol="0">
            <a:spAutoFit/>
          </a:bodyPr>
          <a:lstStyle/>
          <a:p>
            <a:pPr marL="285750" indent="-285750">
              <a:buFont typeface="Arial" panose="020B0604020202020204" pitchFamily="34" charset="0"/>
              <a:buChar char="•"/>
            </a:pPr>
            <a:r>
              <a:rPr lang="en-CA" dirty="0"/>
              <a:t>We are going virtual! The Lupus Ontario physical  office is closing to dedicate more funds to research, public awareness, advocacy, support and education. </a:t>
            </a:r>
          </a:p>
          <a:p>
            <a:pPr marL="285750" indent="-285750">
              <a:buFont typeface="Arial" panose="020B0604020202020204" pitchFamily="34" charset="0"/>
              <a:buChar char="•"/>
            </a:pPr>
            <a:endParaRPr lang="en-CA" dirty="0"/>
          </a:p>
          <a:p>
            <a:pPr marL="285750" indent="-285750">
              <a:buFont typeface="Arial" panose="020B0604020202020204" pitchFamily="34" charset="0"/>
              <a:buChar char="•"/>
            </a:pPr>
            <a:r>
              <a:rPr lang="en-CA" dirty="0"/>
              <a:t>Our mailing address is: </a:t>
            </a:r>
          </a:p>
          <a:p>
            <a:pPr marL="285750" indent="-285750">
              <a:buFont typeface="Arial" panose="020B0604020202020204" pitchFamily="34" charset="0"/>
              <a:buChar char="•"/>
            </a:pPr>
            <a:endParaRPr lang="en-CA" dirty="0">
              <a:latin typeface="+mj-lt"/>
            </a:endParaRPr>
          </a:p>
          <a:p>
            <a:pPr lvl="1"/>
            <a:r>
              <a:rPr lang="en-US" b="0" i="0" dirty="0">
                <a:solidFill>
                  <a:srgbClr val="201F1E"/>
                </a:solidFill>
                <a:effectLst/>
                <a:latin typeface="+mj-lt"/>
              </a:rPr>
              <a:t>285 Taunton Road East, Suite 4438 </a:t>
            </a:r>
          </a:p>
          <a:p>
            <a:pPr lvl="1"/>
            <a:r>
              <a:rPr lang="en-US" b="0" i="0" dirty="0">
                <a:solidFill>
                  <a:srgbClr val="201F1E"/>
                </a:solidFill>
                <a:effectLst/>
                <a:latin typeface="+mj-lt"/>
              </a:rPr>
              <a:t>Oshawa, ON L1G 3V2</a:t>
            </a:r>
          </a:p>
          <a:p>
            <a:pPr marL="285750" indent="-285750">
              <a:buFont typeface="Arial" panose="020B0604020202020204" pitchFamily="34" charset="0"/>
              <a:buChar char="•"/>
            </a:pPr>
            <a:endParaRPr lang="en-CA" sz="2800" dirty="0"/>
          </a:p>
          <a:p>
            <a:pPr marL="285750" indent="-285750">
              <a:buFont typeface="Arial" panose="020B0604020202020204" pitchFamily="34" charset="0"/>
              <a:buChar char="•"/>
            </a:pPr>
            <a:r>
              <a:rPr lang="en-CA" dirty="0"/>
              <a:t>Our telephone and email address remains the same.</a:t>
            </a:r>
          </a:p>
        </p:txBody>
      </p:sp>
      <p:sp>
        <p:nvSpPr>
          <p:cNvPr id="7" name="Rectangle 6">
            <a:extLst>
              <a:ext uri="{FF2B5EF4-FFF2-40B4-BE49-F238E27FC236}">
                <a16:creationId xmlns:a16="http://schemas.microsoft.com/office/drawing/2014/main" id="{686B7944-5C86-48A7-8E23-8D719D6E0126}"/>
              </a:ext>
            </a:extLst>
          </p:cNvPr>
          <p:cNvSpPr/>
          <p:nvPr/>
        </p:nvSpPr>
        <p:spPr>
          <a:xfrm>
            <a:off x="0" y="2355821"/>
            <a:ext cx="2590800" cy="3740935"/>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960650802"/>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63495"/>
            <a:ext cx="2357718" cy="1142999"/>
          </a:xfrm>
        </p:spPr>
        <p:txBody>
          <a:bodyPr>
            <a:normAutofit fontScale="90000"/>
          </a:bodyPr>
          <a:lstStyle/>
          <a:p>
            <a:r>
              <a:rPr lang="en-CA" b="1" dirty="0"/>
              <a:t>Looking </a:t>
            </a:r>
            <a:br>
              <a:rPr lang="en-CA" b="1" dirty="0"/>
            </a:br>
            <a:r>
              <a:rPr lang="en-CA" b="1" dirty="0"/>
              <a:t>Forward - </a:t>
            </a:r>
            <a:r>
              <a:rPr lang="en-CA" dirty="0"/>
              <a:t>2022 Events</a:t>
            </a:r>
          </a:p>
        </p:txBody>
      </p:sp>
      <p:sp>
        <p:nvSpPr>
          <p:cNvPr id="3" name="Content Placeholder 2"/>
          <p:cNvSpPr>
            <a:spLocks noGrp="1"/>
          </p:cNvSpPr>
          <p:nvPr>
            <p:ph idx="1"/>
          </p:nvPr>
        </p:nvSpPr>
        <p:spPr>
          <a:xfrm>
            <a:off x="2670628" y="582632"/>
            <a:ext cx="6035936" cy="5765429"/>
          </a:xfrm>
        </p:spPr>
        <p:txBody>
          <a:bodyPr vert="horz" lIns="91440" tIns="45720" rIns="91440" bIns="45720" rtlCol="0" anchor="t">
            <a:normAutofit/>
          </a:bodyPr>
          <a:lstStyle/>
          <a:p>
            <a:pPr>
              <a:defRPr/>
            </a:pPr>
            <a:r>
              <a:rPr lang="en-CA" sz="1700" dirty="0">
                <a:solidFill>
                  <a:schemeClr val="tx1"/>
                </a:solidFill>
                <a:ea typeface="+mn-lt"/>
                <a:cs typeface="+mn-lt"/>
              </a:rPr>
              <a:t>The Italian Dinner, Dance and Silent Auction fundraiser is back for 2022.  The event is being held virtually with a Silent Auction and Mystery Bag sales from March 14th to the 31st. </a:t>
            </a:r>
            <a:endParaRPr lang="en-CA" sz="1700">
              <a:solidFill>
                <a:schemeClr val="tx1"/>
              </a:solidFill>
              <a:ea typeface="Open sans"/>
              <a:cs typeface="Calibri"/>
            </a:endParaRPr>
          </a:p>
          <a:p>
            <a:pPr marL="0" indent="0">
              <a:buNone/>
              <a:defRPr/>
            </a:pPr>
            <a:endParaRPr lang="en-CA" sz="1700" dirty="0">
              <a:solidFill>
                <a:schemeClr val="tx1"/>
              </a:solidFill>
              <a:ea typeface="+mn-lt"/>
              <a:cs typeface="+mn-lt"/>
            </a:endParaRPr>
          </a:p>
          <a:p>
            <a:pPr>
              <a:defRPr/>
            </a:pPr>
            <a:r>
              <a:rPr lang="en-CA" sz="1700" dirty="0">
                <a:solidFill>
                  <a:schemeClr val="tx1"/>
                </a:solidFill>
                <a:ea typeface="+mn-lt"/>
                <a:cs typeface="+mn-lt"/>
              </a:rPr>
              <a:t>Registration for the </a:t>
            </a:r>
            <a:r>
              <a:rPr lang="en-CA" sz="1700" b="1" dirty="0">
                <a:solidFill>
                  <a:schemeClr val="tx1"/>
                </a:solidFill>
                <a:ea typeface="+mn-lt"/>
                <a:cs typeface="+mn-lt"/>
              </a:rPr>
              <a:t>Walk for Lupus</a:t>
            </a:r>
            <a:r>
              <a:rPr lang="en-CA" sz="1700" dirty="0">
                <a:solidFill>
                  <a:schemeClr val="tx1"/>
                </a:solidFill>
                <a:ea typeface="+mn-lt"/>
                <a:cs typeface="+mn-lt"/>
              </a:rPr>
              <a:t> Ontario, our largest fundraiser will open on April 4th. The event will be held both in person and virtually as a hybrid event this year.   </a:t>
            </a:r>
            <a:endParaRPr lang="en-CA" sz="1700" dirty="0">
              <a:solidFill>
                <a:schemeClr val="tx1"/>
              </a:solidFill>
              <a:ea typeface="Open sans"/>
              <a:cs typeface="Open sans"/>
            </a:endParaRPr>
          </a:p>
          <a:p>
            <a:pPr>
              <a:defRPr/>
            </a:pPr>
            <a:endParaRPr lang="en-CA" sz="1700" dirty="0">
              <a:solidFill>
                <a:schemeClr val="tx1"/>
              </a:solidFill>
              <a:ea typeface="Open sans"/>
              <a:cs typeface="Open sans"/>
            </a:endParaRPr>
          </a:p>
          <a:p>
            <a:pPr>
              <a:defRPr/>
            </a:pPr>
            <a:r>
              <a:rPr lang="en-CA" sz="1700" dirty="0">
                <a:solidFill>
                  <a:schemeClr val="tx1"/>
                </a:solidFill>
                <a:ea typeface="+mn-lt"/>
                <a:cs typeface="+mn-lt"/>
              </a:rPr>
              <a:t>We will be raising awareness and funds through the annual World Lupus Day Campaign starting in May. </a:t>
            </a:r>
            <a:endParaRPr lang="en-CA" sz="1700" dirty="0">
              <a:solidFill>
                <a:schemeClr val="tx1"/>
              </a:solidFill>
              <a:ea typeface="Open sans"/>
              <a:cs typeface="Open sans"/>
            </a:endParaRPr>
          </a:p>
          <a:p>
            <a:pPr>
              <a:defRPr/>
            </a:pPr>
            <a:endParaRPr lang="en-CA" sz="1700" dirty="0">
              <a:solidFill>
                <a:schemeClr val="tx1"/>
              </a:solidFill>
              <a:ea typeface="Open sans"/>
              <a:cs typeface="Open sans"/>
            </a:endParaRPr>
          </a:p>
          <a:p>
            <a:pPr>
              <a:defRPr/>
            </a:pPr>
            <a:r>
              <a:rPr lang="en-CA" sz="1700" dirty="0">
                <a:solidFill>
                  <a:schemeClr val="tx1"/>
                </a:solidFill>
                <a:ea typeface="+mn-lt"/>
                <a:cs typeface="+mn-lt"/>
              </a:rPr>
              <a:t>Our first ever Golf Day will be held on June 25th </a:t>
            </a:r>
            <a:endParaRPr lang="en-CA" sz="1700" dirty="0">
              <a:solidFill>
                <a:schemeClr val="tx1"/>
              </a:solidFill>
              <a:ea typeface="Open sans"/>
              <a:cs typeface="Open sans"/>
            </a:endParaRPr>
          </a:p>
          <a:p>
            <a:pPr>
              <a:defRPr/>
            </a:pPr>
            <a:endParaRPr lang="en-CA" sz="1700" dirty="0">
              <a:solidFill>
                <a:schemeClr val="tx1"/>
              </a:solidFill>
              <a:ea typeface="Open sans"/>
              <a:cs typeface="Open sans"/>
            </a:endParaRPr>
          </a:p>
          <a:p>
            <a:pPr>
              <a:defRPr/>
            </a:pPr>
            <a:r>
              <a:rPr lang="en-CA" sz="1700" dirty="0">
                <a:solidFill>
                  <a:schemeClr val="tx1"/>
                </a:solidFill>
                <a:ea typeface="+mn-lt"/>
                <a:cs typeface="+mn-lt"/>
              </a:rPr>
              <a:t>Lupus Ontario is participating in the TCS Waterfront Marathon (formerly the Scotiabank Marathon) on October 16th both as a team and as one of the official charities.</a:t>
            </a:r>
            <a:endParaRPr lang="en-CA" sz="1700" dirty="0">
              <a:solidFill>
                <a:schemeClr val="tx1"/>
              </a:solidFill>
            </a:endParaRPr>
          </a:p>
          <a:p>
            <a:pPr marL="971550" lvl="1" indent="-285750">
              <a:spcBef>
                <a:spcPts val="0"/>
              </a:spcBef>
              <a:defRPr/>
            </a:pPr>
            <a:endParaRPr lang="en-CA" dirty="0">
              <a:solidFill>
                <a:schemeClr val="tx1"/>
              </a:solidFill>
              <a:ea typeface="Open sans"/>
              <a:cs typeface="Calibri"/>
            </a:endParaRPr>
          </a:p>
          <a:p>
            <a:pPr marL="1143000" lvl="1" indent="-457200">
              <a:spcBef>
                <a:spcPts val="0"/>
              </a:spcBef>
              <a:buChar char="•"/>
              <a:defRPr/>
            </a:pPr>
            <a:endParaRPr lang="en-CA" b="1" dirty="0">
              <a:cs typeface="Calibri"/>
            </a:endParaRPr>
          </a:p>
          <a:p>
            <a:pPr marL="685800" lvl="1" indent="0">
              <a:spcBef>
                <a:spcPts val="0"/>
              </a:spcBef>
              <a:buNone/>
              <a:defRPr/>
            </a:pPr>
            <a:endParaRPr lang="en-CA" b="1" dirty="0">
              <a:cs typeface="Calibri"/>
            </a:endParaRPr>
          </a:p>
          <a:p>
            <a:pPr marL="1143000" lvl="1" indent="-457200">
              <a:spcBef>
                <a:spcPts val="0"/>
              </a:spcBef>
              <a:buChar char="•"/>
              <a:defRPr/>
            </a:pPr>
            <a:endParaRPr lang="en-CA" dirty="0">
              <a:cs typeface="Calibri"/>
            </a:endParaRPr>
          </a:p>
          <a:p>
            <a:pPr marL="685800" lvl="1" indent="0">
              <a:spcBef>
                <a:spcPts val="0"/>
              </a:spcBef>
              <a:buNone/>
            </a:pPr>
            <a:endParaRPr lang="en-CA" dirty="0">
              <a:cs typeface="Calibri"/>
            </a:endParaRPr>
          </a:p>
          <a:p>
            <a:pPr marL="685800" lvl="1" indent="0">
              <a:spcBef>
                <a:spcPts val="0"/>
              </a:spcBef>
              <a:buNone/>
            </a:pPr>
            <a:endParaRPr lang="en-CA" dirty="0">
              <a:cs typeface="Calibri"/>
            </a:endParaRPr>
          </a:p>
          <a:p>
            <a:pPr lvl="1" indent="0">
              <a:buNone/>
            </a:pPr>
            <a:endParaRPr lang="en-CA" dirty="0">
              <a:cs typeface="Calibri"/>
            </a:endParaRPr>
          </a:p>
          <a:p>
            <a:pPr lvl="1" indent="0">
              <a:buNone/>
            </a:pPr>
            <a:endParaRPr lang="en-CA" dirty="0">
              <a:cs typeface="Calibri"/>
            </a:endParaRPr>
          </a:p>
          <a:p>
            <a:pPr marL="0" indent="0">
              <a:buNone/>
            </a:pPr>
            <a:endParaRPr lang="en-CA"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3569"/>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0" name="Picture 12" descr="close-up photography of person walking on pavement">
            <a:extLst>
              <a:ext uri="{FF2B5EF4-FFF2-40B4-BE49-F238E27FC236}">
                <a16:creationId xmlns:a16="http://schemas.microsoft.com/office/drawing/2014/main" id="{0AF71742-D1CB-49A4-B573-B2B0744532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355822"/>
            <a:ext cx="2583280" cy="374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172115"/>
      </p:ext>
    </p:extLst>
  </p:cSld>
  <p:clrMapOvr>
    <a:masterClrMapping/>
  </p:clrMapOvr>
  <p:transition spd="med">
    <p:pull/>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43" y="1410304"/>
            <a:ext cx="2294455" cy="1143000"/>
          </a:xfrm>
        </p:spPr>
        <p:txBody>
          <a:bodyPr>
            <a:normAutofit fontScale="90000"/>
          </a:bodyPr>
          <a:lstStyle/>
          <a:p>
            <a:r>
              <a:rPr lang="en-CA" b="1" dirty="0"/>
              <a:t>2021 – 2022 Initiatives</a:t>
            </a:r>
            <a:br>
              <a:rPr lang="en-CA" b="1" dirty="0"/>
            </a:br>
            <a:br>
              <a:rPr lang="en-CA" b="1" dirty="0"/>
            </a:br>
            <a:endParaRPr lang="en-CA" b="1" dirty="0"/>
          </a:p>
        </p:txBody>
      </p:sp>
      <p:sp>
        <p:nvSpPr>
          <p:cNvPr id="3" name="Content Placeholder 2"/>
          <p:cNvSpPr>
            <a:spLocks noGrp="1"/>
          </p:cNvSpPr>
          <p:nvPr>
            <p:ph idx="1"/>
          </p:nvPr>
        </p:nvSpPr>
        <p:spPr>
          <a:xfrm>
            <a:off x="2516440" y="744695"/>
            <a:ext cx="6264372" cy="5148572"/>
          </a:xfrm>
        </p:spPr>
        <p:txBody>
          <a:bodyPr vert="horz" lIns="91440" tIns="45720" rIns="91440" bIns="45720" rtlCol="0" anchor="t">
            <a:normAutofit/>
          </a:bodyPr>
          <a:lstStyle/>
          <a:p>
            <a:pPr marL="457200" indent="0">
              <a:spcBef>
                <a:spcPts val="0"/>
              </a:spcBef>
              <a:spcAft>
                <a:spcPts val="800"/>
              </a:spcAft>
              <a:buNone/>
              <a:defRPr/>
            </a:pPr>
            <a:r>
              <a:rPr lang="en-CA" b="1" dirty="0">
                <a:solidFill>
                  <a:schemeClr val="tx1"/>
                </a:solidFill>
                <a:ea typeface="+mn-lt"/>
                <a:cs typeface="+mn-lt"/>
              </a:rPr>
              <a:t>Advocacy</a:t>
            </a:r>
            <a:endParaRPr lang="en-US" b="1" dirty="0">
              <a:solidFill>
                <a:schemeClr val="tx1"/>
              </a:solidFill>
              <a:ea typeface="+mn-lt"/>
              <a:cs typeface="+mn-lt"/>
            </a:endParaRPr>
          </a:p>
          <a:p>
            <a:pPr marL="1143000" lvl="1" indent="-457200">
              <a:spcBef>
                <a:spcPts val="0"/>
              </a:spcBef>
              <a:buFont typeface="Arial"/>
              <a:buChar char="•"/>
              <a:defRPr/>
            </a:pPr>
            <a:r>
              <a:rPr lang="en-CA" dirty="0">
                <a:solidFill>
                  <a:schemeClr val="tx1"/>
                </a:solidFill>
              </a:rPr>
              <a:t>Continue establishing partnerships with similar organizations to have a larger group representation.</a:t>
            </a:r>
          </a:p>
          <a:p>
            <a:pPr lvl="1" indent="0">
              <a:spcBef>
                <a:spcPts val="0"/>
              </a:spcBef>
              <a:buNone/>
              <a:defRPr/>
            </a:pPr>
            <a:endParaRPr lang="en-CA" dirty="0">
              <a:solidFill>
                <a:schemeClr val="tx1"/>
              </a:solidFill>
              <a:cs typeface="Calibri"/>
            </a:endParaRPr>
          </a:p>
          <a:p>
            <a:pPr marL="1143000" lvl="1" indent="-457200">
              <a:spcBef>
                <a:spcPts val="0"/>
              </a:spcBef>
              <a:buFont typeface="Arial"/>
              <a:buChar char="•"/>
              <a:defRPr/>
            </a:pPr>
            <a:r>
              <a:rPr lang="en-CA" dirty="0">
                <a:solidFill>
                  <a:schemeClr val="tx1"/>
                </a:solidFill>
                <a:ea typeface="+mn-lt"/>
                <a:cs typeface="+mn-lt"/>
              </a:rPr>
              <a:t>Gather patient input through questionnaires and focus group meetings in order to provide input to Government evaluations of new lupus treatments</a:t>
            </a:r>
          </a:p>
          <a:p>
            <a:pPr lvl="1" indent="0">
              <a:spcBef>
                <a:spcPts val="0"/>
              </a:spcBef>
              <a:buNone/>
              <a:defRPr/>
            </a:pPr>
            <a:endParaRPr lang="en-CA" dirty="0">
              <a:solidFill>
                <a:schemeClr val="tx1"/>
              </a:solidFill>
              <a:cs typeface="Calibri"/>
            </a:endParaRPr>
          </a:p>
          <a:p>
            <a:pPr marL="1143000" lvl="1" indent="-457200">
              <a:spcBef>
                <a:spcPts val="0"/>
              </a:spcBef>
              <a:buFont typeface="Arial"/>
              <a:buChar char="•"/>
              <a:defRPr/>
            </a:pPr>
            <a:r>
              <a:rPr lang="en-CA" dirty="0">
                <a:solidFill>
                  <a:schemeClr val="tx1"/>
                </a:solidFill>
                <a:ea typeface="+mn-lt"/>
                <a:cs typeface="+mn-lt"/>
              </a:rPr>
              <a:t>Work with the Ontario Rheumatology Association and others on improving access to care in Ontario</a:t>
            </a:r>
          </a:p>
          <a:p>
            <a:pPr marL="1143000" lvl="1" indent="-457200">
              <a:spcBef>
                <a:spcPts val="0"/>
              </a:spcBef>
              <a:buFont typeface="Arial"/>
              <a:buChar char="•"/>
              <a:defRPr/>
            </a:pPr>
            <a:endParaRPr lang="en-CA" dirty="0">
              <a:solidFill>
                <a:schemeClr val="tx1"/>
              </a:solidFill>
              <a:cs typeface="Calibri"/>
            </a:endParaRPr>
          </a:p>
          <a:p>
            <a:pPr marL="457200" indent="0">
              <a:spcBef>
                <a:spcPts val="0"/>
              </a:spcBef>
              <a:spcAft>
                <a:spcPts val="800"/>
              </a:spcAft>
              <a:buNone/>
              <a:defRPr/>
            </a:pPr>
            <a:r>
              <a:rPr lang="en-CA" b="1" dirty="0">
                <a:solidFill>
                  <a:schemeClr val="tx1"/>
                </a:solidFill>
                <a:ea typeface="+mn-lt"/>
                <a:cs typeface="+mn-lt"/>
              </a:rPr>
              <a:t>Governance</a:t>
            </a:r>
            <a:endParaRPr lang="en-US" b="1" dirty="0">
              <a:solidFill>
                <a:schemeClr val="tx1"/>
              </a:solidFill>
              <a:ea typeface="+mn-lt"/>
              <a:cs typeface="+mn-lt"/>
            </a:endParaRPr>
          </a:p>
          <a:p>
            <a:pPr marL="1143000" lvl="1" indent="-457200">
              <a:spcBef>
                <a:spcPts val="0"/>
              </a:spcBef>
              <a:spcAft>
                <a:spcPts val="800"/>
              </a:spcAft>
              <a:buFont typeface="Arial,Sans-Serif"/>
              <a:buChar char="•"/>
              <a:defRPr/>
            </a:pPr>
            <a:r>
              <a:rPr lang="en-CA" dirty="0">
                <a:solidFill>
                  <a:schemeClr val="tx1"/>
                </a:solidFill>
                <a:ea typeface="+mn-lt"/>
                <a:cs typeface="+mn-lt"/>
              </a:rPr>
              <a:t>Review Bylaws to ensure compliance with updated Ontario legislation for not for profits</a:t>
            </a:r>
          </a:p>
          <a:p>
            <a:pPr marL="1143000" lvl="1" indent="-457200">
              <a:spcBef>
                <a:spcPts val="0"/>
              </a:spcBef>
              <a:spcAft>
                <a:spcPts val="800"/>
              </a:spcAft>
              <a:buFont typeface="Arial,Sans-Serif"/>
              <a:buChar char="•"/>
              <a:defRPr/>
            </a:pPr>
            <a:r>
              <a:rPr lang="en-CA" dirty="0">
                <a:solidFill>
                  <a:schemeClr val="tx1"/>
                </a:solidFill>
                <a:ea typeface="+mn-lt"/>
                <a:cs typeface="+mn-lt"/>
              </a:rPr>
              <a:t>Continue to review all Lupus Ontario policies</a:t>
            </a:r>
          </a:p>
          <a:p>
            <a:pPr marL="1143000" lvl="1" indent="-457200">
              <a:spcBef>
                <a:spcPts val="0"/>
              </a:spcBef>
              <a:buFont typeface="Arial"/>
              <a:buChar char="•"/>
              <a:defRPr/>
            </a:pPr>
            <a:endParaRPr lang="en-CA" dirty="0">
              <a:solidFill>
                <a:schemeClr val="tx1"/>
              </a:solidFill>
              <a:cs typeface="Calibri"/>
            </a:endParaRPr>
          </a:p>
          <a:p>
            <a:pPr marL="1143000" lvl="1" indent="-457200">
              <a:spcBef>
                <a:spcPts val="0"/>
              </a:spcBef>
              <a:buFont typeface="Arial"/>
              <a:buChar char="•"/>
              <a:defRPr/>
            </a:pPr>
            <a:endParaRPr lang="en-CA" dirty="0">
              <a:solidFill>
                <a:schemeClr val="tx1"/>
              </a:solidFill>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80" y="64096"/>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229601"/>
      </p:ext>
    </p:extLst>
  </p:cSld>
  <p:clrMapOvr>
    <a:masterClrMapping/>
  </p:clrMapOvr>
  <p:transition spd="med">
    <p:pull/>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937230"/>
            <a:ext cx="2809655" cy="1143000"/>
          </a:xfrm>
        </p:spPr>
        <p:txBody>
          <a:bodyPr>
            <a:normAutofit/>
          </a:bodyPr>
          <a:lstStyle/>
          <a:p>
            <a:r>
              <a:rPr lang="en-CA" b="1" dirty="0"/>
              <a:t>2021 - 2022 Initiatives</a:t>
            </a:r>
          </a:p>
        </p:txBody>
      </p:sp>
      <p:sp>
        <p:nvSpPr>
          <p:cNvPr id="3" name="Content Placeholder 2"/>
          <p:cNvSpPr>
            <a:spLocks noGrp="1"/>
          </p:cNvSpPr>
          <p:nvPr>
            <p:ph idx="1"/>
          </p:nvPr>
        </p:nvSpPr>
        <p:spPr>
          <a:xfrm>
            <a:off x="2286000" y="937230"/>
            <a:ext cx="6194612" cy="5148572"/>
          </a:xfrm>
        </p:spPr>
        <p:txBody>
          <a:bodyPr vert="horz" lIns="91440" tIns="45720" rIns="91440" bIns="45720" rtlCol="0" anchor="t">
            <a:normAutofit/>
          </a:bodyPr>
          <a:lstStyle/>
          <a:p>
            <a:pPr marL="285750" indent="0">
              <a:spcBef>
                <a:spcPts val="0"/>
              </a:spcBef>
              <a:spcAft>
                <a:spcPts val="800"/>
              </a:spcAft>
              <a:buNone/>
              <a:defRPr/>
            </a:pPr>
            <a:r>
              <a:rPr lang="en-CA" sz="2000" b="1" dirty="0">
                <a:solidFill>
                  <a:schemeClr val="tx1"/>
                </a:solidFill>
              </a:rPr>
              <a:t>Public Awareness and Education</a:t>
            </a:r>
            <a:endParaRPr lang="en-US" sz="2000" b="1" dirty="0">
              <a:solidFill>
                <a:schemeClr val="tx1"/>
              </a:solidFill>
              <a:cs typeface="Calibri"/>
            </a:endParaRPr>
          </a:p>
          <a:p>
            <a:pPr marL="1143000" lvl="1" indent="-457200">
              <a:spcBef>
                <a:spcPts val="0"/>
              </a:spcBef>
              <a:spcAft>
                <a:spcPts val="800"/>
              </a:spcAft>
              <a:buFont typeface="Arial"/>
              <a:buChar char="•"/>
              <a:defRPr/>
            </a:pPr>
            <a:r>
              <a:rPr lang="en-CA" dirty="0">
                <a:solidFill>
                  <a:schemeClr val="tx1"/>
                </a:solidFill>
                <a:ea typeface="+mn-lt"/>
                <a:cs typeface="+mn-lt"/>
              </a:rPr>
              <a:t>Relaunch of the Lupus Ontario Health Symposium!</a:t>
            </a:r>
          </a:p>
          <a:p>
            <a:pPr lvl="1" indent="0">
              <a:spcBef>
                <a:spcPts val="0"/>
              </a:spcBef>
              <a:spcAft>
                <a:spcPts val="800"/>
              </a:spcAft>
              <a:buNone/>
              <a:defRPr/>
            </a:pPr>
            <a:endParaRPr lang="en-CA" dirty="0">
              <a:solidFill>
                <a:schemeClr val="tx1"/>
              </a:solidFill>
              <a:ea typeface="+mn-lt"/>
              <a:cs typeface="+mn-lt"/>
            </a:endParaRPr>
          </a:p>
          <a:p>
            <a:pPr marL="1143000" lvl="1" indent="-457200">
              <a:spcBef>
                <a:spcPts val="0"/>
              </a:spcBef>
              <a:spcAft>
                <a:spcPts val="800"/>
              </a:spcAft>
              <a:buFont typeface="Arial"/>
              <a:buChar char="•"/>
              <a:defRPr/>
            </a:pPr>
            <a:r>
              <a:rPr lang="en-CA" dirty="0">
                <a:solidFill>
                  <a:schemeClr val="tx1"/>
                </a:solidFill>
                <a:ea typeface="+mn-lt"/>
                <a:cs typeface="+mn-lt"/>
              </a:rPr>
              <a:t>2022 will see the return of the Symposium in a virtual format, with a hybrid symposium for 2023.</a:t>
            </a:r>
          </a:p>
          <a:p>
            <a:pPr lvl="1" indent="0">
              <a:spcBef>
                <a:spcPts val="0"/>
              </a:spcBef>
              <a:spcAft>
                <a:spcPts val="800"/>
              </a:spcAft>
              <a:buNone/>
              <a:defRPr/>
            </a:pPr>
            <a:endParaRPr lang="en-CA" dirty="0">
              <a:solidFill>
                <a:schemeClr val="tx1"/>
              </a:solidFill>
              <a:ea typeface="+mn-lt"/>
              <a:cs typeface="+mn-lt"/>
            </a:endParaRPr>
          </a:p>
          <a:p>
            <a:pPr marL="1143000" lvl="1" indent="-457200">
              <a:spcBef>
                <a:spcPts val="0"/>
              </a:spcBef>
              <a:spcAft>
                <a:spcPts val="800"/>
              </a:spcAft>
              <a:buFont typeface="Arial"/>
              <a:buChar char="•"/>
              <a:defRPr/>
            </a:pPr>
            <a:r>
              <a:rPr lang="en-CA" dirty="0">
                <a:solidFill>
                  <a:schemeClr val="tx1"/>
                </a:solidFill>
                <a:ea typeface="+mn-lt"/>
                <a:cs typeface="+mn-lt"/>
              </a:rPr>
              <a:t>Interactive infographic illustrating the impact Lupus has on various organ systems, as well as refresh of the Lupus Facts Booklet. </a:t>
            </a:r>
          </a:p>
          <a:p>
            <a:pPr lvl="1" indent="0">
              <a:spcBef>
                <a:spcPts val="0"/>
              </a:spcBef>
              <a:spcAft>
                <a:spcPts val="800"/>
              </a:spcAft>
              <a:buNone/>
              <a:defRPr/>
            </a:pPr>
            <a:endParaRPr lang="en-CA" dirty="0">
              <a:solidFill>
                <a:schemeClr val="tx1"/>
              </a:solidFill>
              <a:ea typeface="+mn-lt"/>
              <a:cs typeface="+mn-lt"/>
            </a:endParaRPr>
          </a:p>
          <a:p>
            <a:pPr marL="1143000" lvl="1" indent="-457200">
              <a:spcBef>
                <a:spcPts val="0"/>
              </a:spcBef>
              <a:spcAft>
                <a:spcPts val="800"/>
              </a:spcAft>
              <a:buFont typeface="Arial"/>
              <a:buChar char="•"/>
              <a:defRPr/>
            </a:pPr>
            <a:r>
              <a:rPr lang="en-CA" dirty="0">
                <a:solidFill>
                  <a:schemeClr val="tx1"/>
                </a:solidFill>
                <a:ea typeface="+mn-lt"/>
                <a:cs typeface="+mn-lt"/>
              </a:rPr>
              <a:t>Translate educational materials to French to better serve the Francophone Community.</a:t>
            </a:r>
          </a:p>
          <a:p>
            <a:pPr lvl="1" indent="0">
              <a:spcBef>
                <a:spcPts val="0"/>
              </a:spcBef>
              <a:spcAft>
                <a:spcPts val="800"/>
              </a:spcAft>
              <a:buNone/>
              <a:defRPr/>
            </a:pPr>
            <a:endParaRPr lang="en-CA" dirty="0">
              <a:solidFill>
                <a:schemeClr val="tx1"/>
              </a:solidFill>
              <a:latin typeface="Open sans"/>
              <a:ea typeface="Open sans"/>
              <a:cs typeface="Open sans"/>
            </a:endParaRPr>
          </a:p>
          <a:p>
            <a:pPr lvl="1" indent="0">
              <a:spcBef>
                <a:spcPts val="0"/>
              </a:spcBef>
              <a:spcAft>
                <a:spcPts val="800"/>
              </a:spcAft>
              <a:buNone/>
              <a:defRPr/>
            </a:pPr>
            <a:endParaRPr lang="en-CA" dirty="0">
              <a:solidFill>
                <a:schemeClr val="tx1"/>
              </a:solidFill>
              <a:latin typeface="Open sans"/>
              <a:ea typeface="Open sans"/>
              <a:cs typeface="Calibri"/>
            </a:endParaRPr>
          </a:p>
          <a:p>
            <a:pPr marL="1143000" lvl="1" indent="-457200">
              <a:spcBef>
                <a:spcPts val="0"/>
              </a:spcBef>
              <a:spcAft>
                <a:spcPts val="800"/>
              </a:spcAft>
              <a:buFont typeface="Arial"/>
              <a:buChar char="•"/>
              <a:defRPr/>
            </a:pPr>
            <a:endParaRPr lang="en-CA" dirty="0">
              <a:solidFill>
                <a:schemeClr val="tx1"/>
              </a:solidFill>
              <a:ea typeface="Open sans"/>
              <a:cs typeface="Arial"/>
            </a:endParaRPr>
          </a:p>
          <a:p>
            <a:pPr marL="1143000" lvl="1" indent="-457200">
              <a:spcBef>
                <a:spcPts val="0"/>
              </a:spcBef>
              <a:spcAft>
                <a:spcPts val="800"/>
              </a:spcAft>
              <a:buFont typeface="Arial"/>
              <a:buChar char="•"/>
              <a:defRPr/>
            </a:pPr>
            <a:endParaRPr lang="en-CA" dirty="0">
              <a:solidFill>
                <a:srgbClr val="000000"/>
              </a:solidFill>
              <a:ea typeface="Open sans"/>
              <a:cs typeface="Open sans"/>
            </a:endParaRPr>
          </a:p>
          <a:p>
            <a:pPr marL="1200150" lvl="1" indent="-457200">
              <a:spcAft>
                <a:spcPts val="800"/>
              </a:spcAft>
              <a:buFont typeface="Arial"/>
              <a:buChar char="•"/>
            </a:pPr>
            <a:endParaRPr lang="en-CA" dirty="0">
              <a:cs typeface="Calibri"/>
            </a:endParaRPr>
          </a:p>
          <a:p>
            <a:pPr marL="1200150" lvl="1" indent="-457200">
              <a:spcAft>
                <a:spcPts val="800"/>
              </a:spcAft>
              <a:buFont typeface="Arial"/>
              <a:buChar char="•"/>
            </a:pPr>
            <a:endParaRPr lang="en-CA" dirty="0">
              <a:ea typeface="Open sans"/>
              <a:cs typeface="Calibri"/>
            </a:endParaRPr>
          </a:p>
          <a:p>
            <a:pPr>
              <a:spcAft>
                <a:spcPts val="800"/>
              </a:spcAft>
              <a:buFont typeface="Arial"/>
              <a:buChar char="•"/>
            </a:pPr>
            <a:endParaRPr lang="en-CA" dirty="0">
              <a:ea typeface="Open sans"/>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0"/>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18" name="Picture 2" descr="view of floating open book from stacked books in library">
            <a:extLst>
              <a:ext uri="{FF2B5EF4-FFF2-40B4-BE49-F238E27FC236}">
                <a16:creationId xmlns:a16="http://schemas.microsoft.com/office/drawing/2014/main" id="{29903EB0-F984-464C-8444-0BD0CADFDF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34970"/>
            <a:ext cx="2581835" cy="387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748612"/>
      </p:ext>
    </p:extLst>
  </p:cSld>
  <p:clrMapOvr>
    <a:masterClrMapping/>
  </p:clrMapOvr>
  <p:transition spd="med">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980" y="1733861"/>
            <a:ext cx="2294455" cy="1143000"/>
          </a:xfrm>
        </p:spPr>
        <p:txBody>
          <a:bodyPr>
            <a:normAutofit fontScale="90000"/>
          </a:bodyPr>
          <a:lstStyle/>
          <a:p>
            <a:r>
              <a:rPr lang="en-CA" b="1" dirty="0"/>
              <a:t>2021 – 2022 Initiatives</a:t>
            </a:r>
            <a:br>
              <a:rPr lang="en-CA" b="1" dirty="0"/>
            </a:br>
            <a:br>
              <a:rPr lang="en-CA" b="1" dirty="0"/>
            </a:br>
            <a:br>
              <a:rPr lang="en-CA" b="1" dirty="0"/>
            </a:br>
            <a:endParaRPr lang="en-CA" b="1" dirty="0"/>
          </a:p>
        </p:txBody>
      </p:sp>
      <p:sp>
        <p:nvSpPr>
          <p:cNvPr id="3" name="Content Placeholder 2"/>
          <p:cNvSpPr>
            <a:spLocks noGrp="1"/>
          </p:cNvSpPr>
          <p:nvPr>
            <p:ph idx="1"/>
          </p:nvPr>
        </p:nvSpPr>
        <p:spPr>
          <a:xfrm>
            <a:off x="2278689" y="854714"/>
            <a:ext cx="6555821" cy="5148572"/>
          </a:xfrm>
        </p:spPr>
        <p:txBody>
          <a:bodyPr vert="horz" lIns="91440" tIns="45720" rIns="91440" bIns="45720" rtlCol="0" anchor="t">
            <a:normAutofit lnSpcReduction="10000"/>
          </a:bodyPr>
          <a:lstStyle/>
          <a:p>
            <a:pPr marL="1143000" lvl="1" indent="-457200">
              <a:spcBef>
                <a:spcPts val="0"/>
              </a:spcBef>
              <a:buFont typeface="Arial"/>
              <a:buChar char="•"/>
              <a:defRPr/>
            </a:pPr>
            <a:endParaRPr lang="en-CA" dirty="0">
              <a:solidFill>
                <a:schemeClr val="tx1"/>
              </a:solidFill>
            </a:endParaRPr>
          </a:p>
          <a:p>
            <a:pPr lvl="1" indent="0">
              <a:spcBef>
                <a:spcPts val="0"/>
              </a:spcBef>
              <a:buNone/>
              <a:defRPr/>
            </a:pPr>
            <a:r>
              <a:rPr lang="en-CA" sz="2000" b="1" dirty="0">
                <a:solidFill>
                  <a:schemeClr val="tx1"/>
                </a:solidFill>
              </a:rPr>
              <a:t>Support Services</a:t>
            </a:r>
          </a:p>
          <a:p>
            <a:pPr lvl="1" indent="0">
              <a:spcBef>
                <a:spcPts val="0"/>
              </a:spcBef>
              <a:buNone/>
              <a:defRPr/>
            </a:pPr>
            <a:endParaRPr lang="en-CA" dirty="0">
              <a:solidFill>
                <a:schemeClr val="tx1"/>
              </a:solidFill>
              <a:cs typeface="Calibri"/>
            </a:endParaRPr>
          </a:p>
          <a:p>
            <a:pPr marL="1143000" lvl="1" indent="-457200">
              <a:spcBef>
                <a:spcPts val="0"/>
              </a:spcBef>
              <a:buFont typeface="Arial"/>
              <a:buChar char="•"/>
              <a:defRPr/>
            </a:pPr>
            <a:r>
              <a:rPr lang="en-CA" dirty="0">
                <a:solidFill>
                  <a:schemeClr val="tx1"/>
                </a:solidFill>
                <a:ea typeface="+mn-lt"/>
                <a:cs typeface="+mn-lt"/>
              </a:rPr>
              <a:t>We are hoping to launch the Windsor Support Group later this year</a:t>
            </a:r>
          </a:p>
          <a:p>
            <a:pPr marL="1143000" lvl="1" indent="-457200">
              <a:spcBef>
                <a:spcPts val="0"/>
              </a:spcBef>
              <a:buFont typeface="Arial"/>
              <a:buChar char="•"/>
              <a:defRPr/>
            </a:pPr>
            <a:endParaRPr lang="en-CA" dirty="0">
              <a:solidFill>
                <a:schemeClr val="tx1"/>
              </a:solidFill>
              <a:ea typeface="+mn-lt"/>
              <a:cs typeface="+mn-lt"/>
            </a:endParaRPr>
          </a:p>
          <a:p>
            <a:pPr marL="1143000" lvl="1" indent="-457200">
              <a:spcBef>
                <a:spcPts val="0"/>
              </a:spcBef>
              <a:buFont typeface="Arial"/>
              <a:buChar char="•"/>
              <a:defRPr/>
            </a:pPr>
            <a:r>
              <a:rPr lang="en-CA" dirty="0">
                <a:solidFill>
                  <a:schemeClr val="tx1"/>
                </a:solidFill>
                <a:ea typeface="+mn-lt"/>
                <a:cs typeface="+mn-lt"/>
              </a:rPr>
              <a:t>The goal for the Support Group is to return to limited in-person meetings/social events</a:t>
            </a:r>
          </a:p>
          <a:p>
            <a:pPr marL="1143000" lvl="1" indent="-457200">
              <a:spcBef>
                <a:spcPts val="0"/>
              </a:spcBef>
              <a:buFont typeface="Arial"/>
              <a:buChar char="•"/>
              <a:defRPr/>
            </a:pPr>
            <a:endParaRPr lang="en-CA" dirty="0">
              <a:solidFill>
                <a:schemeClr val="tx1"/>
              </a:solidFill>
              <a:ea typeface="+mn-lt"/>
              <a:cs typeface="+mn-lt"/>
            </a:endParaRPr>
          </a:p>
          <a:p>
            <a:pPr marL="1143000" lvl="1" indent="-457200">
              <a:spcBef>
                <a:spcPts val="0"/>
              </a:spcBef>
              <a:buFont typeface="Arial"/>
              <a:buChar char="•"/>
              <a:defRPr/>
            </a:pPr>
            <a:r>
              <a:rPr lang="en-CA" dirty="0">
                <a:solidFill>
                  <a:schemeClr val="tx1"/>
                </a:solidFill>
                <a:ea typeface="+mn-lt"/>
                <a:cs typeface="+mn-lt"/>
              </a:rPr>
              <a:t>We are currently seeking a facilitator to start a Mississauga Group  </a:t>
            </a:r>
          </a:p>
          <a:p>
            <a:pPr marL="1143000" lvl="1" indent="-457200">
              <a:spcBef>
                <a:spcPts val="0"/>
              </a:spcBef>
              <a:buFont typeface="Arial"/>
              <a:buChar char="•"/>
              <a:defRPr/>
            </a:pPr>
            <a:endParaRPr lang="en-CA" dirty="0">
              <a:solidFill>
                <a:schemeClr val="tx1"/>
              </a:solidFill>
              <a:ea typeface="+mn-lt"/>
              <a:cs typeface="+mn-lt"/>
            </a:endParaRPr>
          </a:p>
          <a:p>
            <a:pPr marL="1143000" lvl="1" indent="-457200">
              <a:spcBef>
                <a:spcPts val="0"/>
              </a:spcBef>
              <a:buFont typeface="Arial"/>
              <a:buChar char="•"/>
              <a:defRPr/>
            </a:pPr>
            <a:r>
              <a:rPr lang="en-CA" dirty="0">
                <a:solidFill>
                  <a:schemeClr val="tx1"/>
                </a:solidFill>
                <a:ea typeface="+mn-lt"/>
                <a:cs typeface="+mn-lt"/>
              </a:rPr>
              <a:t>Online will continue for all the groups. In other communities, members can call the office or email the support team at </a:t>
            </a:r>
            <a:r>
              <a:rPr lang="en-CA" dirty="0">
                <a:solidFill>
                  <a:schemeClr val="tx1"/>
                </a:solidFill>
                <a:ea typeface="+mn-lt"/>
                <a:cs typeface="+mn-lt"/>
                <a:hlinkClick r:id="rId3">
                  <a:extLst>
                    <a:ext uri="{A12FA001-AC4F-418D-AE19-62706E023703}">
                      <ahyp:hlinkClr xmlns:ahyp="http://schemas.microsoft.com/office/drawing/2018/hyperlinkcolor" val="tx"/>
                    </a:ext>
                  </a:extLst>
                </a:hlinkClick>
              </a:rPr>
              <a:t>support@lupusontario.org</a:t>
            </a:r>
            <a:endParaRPr lang="en-CA" dirty="0">
              <a:solidFill>
                <a:schemeClr val="tx1"/>
              </a:solidFill>
              <a:ea typeface="+mn-lt"/>
              <a:cs typeface="+mn-lt"/>
            </a:endParaRPr>
          </a:p>
          <a:p>
            <a:pPr marL="1143000" lvl="1" indent="-457200">
              <a:spcBef>
                <a:spcPts val="0"/>
              </a:spcBef>
              <a:buFont typeface="Arial"/>
              <a:buChar char="•"/>
              <a:defRPr/>
            </a:pPr>
            <a:endParaRPr lang="en-CA" dirty="0">
              <a:solidFill>
                <a:schemeClr val="tx1"/>
              </a:solidFill>
              <a:ea typeface="+mn-lt"/>
              <a:cs typeface="+mn-lt"/>
            </a:endParaRPr>
          </a:p>
          <a:p>
            <a:pPr marL="1143000" lvl="1" indent="-457200">
              <a:spcBef>
                <a:spcPts val="0"/>
              </a:spcBef>
              <a:buFont typeface="Arial"/>
              <a:buChar char="•"/>
              <a:defRPr/>
            </a:pPr>
            <a:r>
              <a:rPr lang="en-CA" b="1" dirty="0">
                <a:solidFill>
                  <a:schemeClr val="tx1"/>
                </a:solidFill>
                <a:ea typeface="+mn-lt"/>
                <a:cs typeface="+mn-lt"/>
              </a:rPr>
              <a:t>Please join us Online on May 10 for Lupus Ontario’s 1st World Lupus Day Celebration with guest speaker Dr. Gupta. There will be live entertainment and trivia.</a:t>
            </a:r>
          </a:p>
          <a:p>
            <a:pPr lvl="1" indent="0">
              <a:spcBef>
                <a:spcPts val="0"/>
              </a:spcBef>
              <a:buNone/>
              <a:defRPr/>
            </a:pPr>
            <a:endParaRPr lang="en-CA" sz="1700" dirty="0">
              <a:solidFill>
                <a:schemeClr val="tx1"/>
              </a:solidFill>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980" y="64096"/>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33094"/>
      </p:ext>
    </p:extLst>
  </p:cSld>
  <p:clrMapOvr>
    <a:masterClrMapping/>
  </p:clrMapOvr>
  <p:transition spd="med">
    <p:pull/>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685" y="1426265"/>
            <a:ext cx="7032812" cy="2547859"/>
          </a:xfrm>
        </p:spPr>
        <p:txBody>
          <a:bodyPr>
            <a:noAutofit/>
          </a:bodyPr>
          <a:lstStyle/>
          <a:p>
            <a:r>
              <a:rPr lang="en-CA" sz="3600" b="1" dirty="0">
                <a:cs typeface="Calibri" panose="020F0502020204030204" pitchFamily="34" charset="0"/>
              </a:rPr>
              <a:t>Thank You to</a:t>
            </a:r>
            <a:br>
              <a:rPr lang="en-CA" sz="3600" b="1" dirty="0">
                <a:cs typeface="Calibri" panose="020F0502020204030204" pitchFamily="34" charset="0"/>
              </a:rPr>
            </a:br>
            <a:r>
              <a:rPr lang="en-CA" sz="3600" b="1" dirty="0">
                <a:cs typeface="Calibri" panose="020F0502020204030204" pitchFamily="34" charset="0"/>
              </a:rPr>
              <a:t> Our Volunteers</a:t>
            </a:r>
          </a:p>
        </p:txBody>
      </p:sp>
      <p:sp>
        <p:nvSpPr>
          <p:cNvPr id="4" name="Footer Placeholder 3"/>
          <p:cNvSpPr>
            <a:spLocks noGrp="1"/>
          </p:cNvSpPr>
          <p:nvPr>
            <p:ph type="ftr" sz="quarter" idx="11"/>
          </p:nvPr>
        </p:nvSpPr>
        <p:spPr/>
        <p:txBody>
          <a:bodyPr/>
          <a:lstStyle/>
          <a:p>
            <a:r>
              <a:rPr lang="en-CA"/>
              <a:t>Lupus Ontario Rev. 2021-03-20</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582615" cy="712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4" name="Picture 2" descr="view of two persons hands">
            <a:extLst>
              <a:ext uri="{FF2B5EF4-FFF2-40B4-BE49-F238E27FC236}">
                <a16:creationId xmlns:a16="http://schemas.microsoft.com/office/drawing/2014/main" id="{DE90DC3C-DDA5-418D-9DD6-C6B964811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953890" y="712306"/>
            <a:ext cx="2190110" cy="5374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1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238"/>
            <a:ext cx="8229600" cy="1143000"/>
          </a:xfrm>
        </p:spPr>
        <p:txBody>
          <a:bodyPr/>
          <a:lstStyle/>
          <a:p>
            <a:r>
              <a:rPr lang="en-CA"/>
              <a:t>Volunteers</a:t>
            </a:r>
          </a:p>
        </p:txBody>
      </p:sp>
      <p:sp>
        <p:nvSpPr>
          <p:cNvPr id="3" name="Content Placeholder 2"/>
          <p:cNvSpPr>
            <a:spLocks noGrp="1"/>
          </p:cNvSpPr>
          <p:nvPr>
            <p:ph idx="1"/>
          </p:nvPr>
        </p:nvSpPr>
        <p:spPr>
          <a:xfrm>
            <a:off x="2091131" y="2570187"/>
            <a:ext cx="8784975" cy="2833181"/>
          </a:xfrm>
        </p:spPr>
        <p:txBody>
          <a:bodyPr>
            <a:normAutofit fontScale="92500" lnSpcReduction="10000"/>
          </a:bodyPr>
          <a:lstStyle/>
          <a:p>
            <a:pPr marL="685800" lvl="1" indent="0">
              <a:spcBef>
                <a:spcPts val="0"/>
              </a:spcBef>
              <a:buNone/>
              <a:defRPr/>
            </a:pPr>
            <a:r>
              <a:rPr lang="en-CA" sz="2000" dirty="0">
                <a:solidFill>
                  <a:schemeClr val="tx1"/>
                </a:solidFill>
              </a:rPr>
              <a:t>You help us with:</a:t>
            </a:r>
          </a:p>
          <a:p>
            <a:pPr marL="1543050" lvl="2" indent="-457200">
              <a:spcBef>
                <a:spcPts val="0"/>
              </a:spcBef>
              <a:defRPr/>
            </a:pPr>
            <a:r>
              <a:rPr lang="en-CA" sz="2000" dirty="0">
                <a:solidFill>
                  <a:schemeClr val="tx1"/>
                </a:solidFill>
              </a:rPr>
              <a:t>Public Awareness</a:t>
            </a:r>
          </a:p>
          <a:p>
            <a:pPr marL="1543050" lvl="2" indent="-457200">
              <a:spcBef>
                <a:spcPts val="0"/>
              </a:spcBef>
              <a:defRPr/>
            </a:pPr>
            <a:r>
              <a:rPr lang="en-CA" sz="2000" dirty="0">
                <a:solidFill>
                  <a:schemeClr val="tx1"/>
                </a:solidFill>
              </a:rPr>
              <a:t>Advocacy</a:t>
            </a:r>
          </a:p>
          <a:p>
            <a:pPr marL="1543050" lvl="2" indent="-457200">
              <a:spcBef>
                <a:spcPts val="0"/>
              </a:spcBef>
              <a:defRPr/>
            </a:pPr>
            <a:r>
              <a:rPr lang="en-CA" sz="2000" dirty="0">
                <a:solidFill>
                  <a:schemeClr val="tx1"/>
                </a:solidFill>
              </a:rPr>
              <a:t>Governance</a:t>
            </a:r>
          </a:p>
          <a:p>
            <a:pPr marL="1543050" lvl="2" indent="-457200">
              <a:spcBef>
                <a:spcPts val="0"/>
              </a:spcBef>
              <a:defRPr/>
            </a:pPr>
            <a:r>
              <a:rPr lang="en-CA" sz="2000" dirty="0">
                <a:solidFill>
                  <a:schemeClr val="tx1"/>
                </a:solidFill>
              </a:rPr>
              <a:t>Finance</a:t>
            </a:r>
          </a:p>
          <a:p>
            <a:pPr marL="1543050" lvl="2" indent="-457200">
              <a:spcBef>
                <a:spcPts val="0"/>
              </a:spcBef>
              <a:defRPr/>
            </a:pPr>
            <a:r>
              <a:rPr lang="en-CA" sz="2000" dirty="0">
                <a:solidFill>
                  <a:schemeClr val="tx1"/>
                </a:solidFill>
              </a:rPr>
              <a:t>Education</a:t>
            </a:r>
          </a:p>
          <a:p>
            <a:pPr marL="1543050" lvl="2" indent="-457200">
              <a:spcBef>
                <a:spcPts val="0"/>
              </a:spcBef>
              <a:defRPr/>
            </a:pPr>
            <a:r>
              <a:rPr lang="en-CA" sz="2000" dirty="0">
                <a:solidFill>
                  <a:schemeClr val="tx1"/>
                </a:solidFill>
              </a:rPr>
              <a:t>Fundraising</a:t>
            </a:r>
          </a:p>
          <a:p>
            <a:pPr marL="1543050" lvl="2" indent="-457200">
              <a:spcBef>
                <a:spcPts val="0"/>
              </a:spcBef>
              <a:defRPr/>
            </a:pPr>
            <a:r>
              <a:rPr lang="en-CA" sz="2000" dirty="0">
                <a:solidFill>
                  <a:schemeClr val="tx1"/>
                </a:solidFill>
              </a:rPr>
              <a:t>Support Groups</a:t>
            </a:r>
          </a:p>
          <a:p>
            <a:pPr marL="1543050" lvl="2" indent="-457200">
              <a:spcBef>
                <a:spcPts val="0"/>
              </a:spcBef>
              <a:defRPr/>
            </a:pPr>
            <a:r>
              <a:rPr lang="en-CA" sz="2000" dirty="0">
                <a:solidFill>
                  <a:schemeClr val="tx1"/>
                </a:solidFill>
              </a:rPr>
              <a:t>Administration</a:t>
            </a:r>
          </a:p>
          <a:p>
            <a:pPr marL="1543050" lvl="2" indent="-457200">
              <a:spcBef>
                <a:spcPts val="0"/>
              </a:spcBef>
              <a:defRPr/>
            </a:pPr>
            <a:r>
              <a:rPr lang="en-CA" sz="2000" dirty="0">
                <a:solidFill>
                  <a:schemeClr val="tx1"/>
                </a:solidFill>
              </a:rPr>
              <a:t>Board of Directors </a:t>
            </a:r>
          </a:p>
          <a:p>
            <a:pPr lvl="1" indent="0">
              <a:buNone/>
              <a:defRPr/>
            </a:pPr>
            <a:endParaRPr lang="en-CA" dirty="0"/>
          </a:p>
          <a:p>
            <a:pPr lvl="1" indent="0">
              <a:buNone/>
              <a:defRPr/>
            </a:pPr>
            <a:endParaRPr lang="en-CA" dirty="0"/>
          </a:p>
          <a:p>
            <a:pPr marL="0" indent="0">
              <a:buNone/>
            </a:pP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163" y="4916"/>
            <a:ext cx="1603778" cy="72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2EB9E4AC-8512-42DF-AE8E-93E8D472A414}"/>
              </a:ext>
            </a:extLst>
          </p:cNvPr>
          <p:cNvSpPr txBox="1"/>
          <p:nvPr/>
        </p:nvSpPr>
        <p:spPr>
          <a:xfrm>
            <a:off x="2681429" y="978496"/>
            <a:ext cx="6273407" cy="1292662"/>
          </a:xfrm>
          <a:prstGeom prst="rect">
            <a:avLst/>
          </a:prstGeom>
          <a:noFill/>
        </p:spPr>
        <p:txBody>
          <a:bodyPr wrap="square" rtlCol="0">
            <a:spAutoFit/>
          </a:bodyPr>
          <a:lstStyle/>
          <a:p>
            <a:r>
              <a:rPr lang="en-CA" sz="2000" dirty="0"/>
              <a:t>Volunteers are the life blood of our organization. We would not exist without your dedication and commitment.</a:t>
            </a:r>
          </a:p>
          <a:p>
            <a:endParaRPr lang="en-CA" dirty="0"/>
          </a:p>
        </p:txBody>
      </p:sp>
      <p:sp>
        <p:nvSpPr>
          <p:cNvPr id="8" name="TextBox 7">
            <a:extLst>
              <a:ext uri="{FF2B5EF4-FFF2-40B4-BE49-F238E27FC236}">
                <a16:creationId xmlns:a16="http://schemas.microsoft.com/office/drawing/2014/main" id="{E97C3670-B050-4D7B-9527-129D62FAE548}"/>
              </a:ext>
            </a:extLst>
          </p:cNvPr>
          <p:cNvSpPr txBox="1"/>
          <p:nvPr/>
        </p:nvSpPr>
        <p:spPr>
          <a:xfrm>
            <a:off x="2779098" y="4906040"/>
            <a:ext cx="6078070" cy="677108"/>
          </a:xfrm>
          <a:prstGeom prst="rect">
            <a:avLst/>
          </a:prstGeom>
          <a:noFill/>
        </p:spPr>
        <p:txBody>
          <a:bodyPr wrap="square" rtlCol="0">
            <a:spAutoFit/>
          </a:bodyPr>
          <a:lstStyle/>
          <a:p>
            <a:r>
              <a:rPr lang="en-CA" sz="2000" b="1" dirty="0">
                <a:solidFill>
                  <a:schemeClr val="accent4">
                    <a:lumMod val="50000"/>
                  </a:schemeClr>
                </a:solidFill>
              </a:rPr>
              <a:t>We sincerely thank you for all that you do!</a:t>
            </a:r>
          </a:p>
          <a:p>
            <a:endParaRPr lang="en-CA" dirty="0"/>
          </a:p>
        </p:txBody>
      </p:sp>
      <p:sp>
        <p:nvSpPr>
          <p:cNvPr id="9" name="TextBox 8">
            <a:extLst>
              <a:ext uri="{FF2B5EF4-FFF2-40B4-BE49-F238E27FC236}">
                <a16:creationId xmlns:a16="http://schemas.microsoft.com/office/drawing/2014/main" id="{8EB1A423-185F-4BEE-A3D1-547216146044}"/>
              </a:ext>
            </a:extLst>
          </p:cNvPr>
          <p:cNvSpPr txBox="1"/>
          <p:nvPr/>
        </p:nvSpPr>
        <p:spPr>
          <a:xfrm>
            <a:off x="107576" y="1055715"/>
            <a:ext cx="2305817" cy="553998"/>
          </a:xfrm>
          <a:prstGeom prst="rect">
            <a:avLst/>
          </a:prstGeom>
          <a:noFill/>
        </p:spPr>
        <p:txBody>
          <a:bodyPr wrap="square" rtlCol="0">
            <a:spAutoFit/>
          </a:bodyPr>
          <a:lstStyle/>
          <a:p>
            <a:r>
              <a:rPr lang="en-CA" sz="3000" b="1" i="0" dirty="0">
                <a:solidFill>
                  <a:schemeClr val="bg1"/>
                </a:solidFill>
                <a:effectLst/>
                <a:latin typeface="+mj-lt"/>
              </a:rPr>
              <a:t>Volunteers</a:t>
            </a:r>
            <a:endParaRPr lang="en-CA" sz="3000" b="1" dirty="0">
              <a:solidFill>
                <a:schemeClr val="bg1"/>
              </a:solidFill>
              <a:latin typeface="+mj-lt"/>
            </a:endParaRPr>
          </a:p>
        </p:txBody>
      </p:sp>
    </p:spTree>
    <p:extLst>
      <p:ext uri="{BB962C8B-B14F-4D97-AF65-F5344CB8AC3E}">
        <p14:creationId xmlns:p14="http://schemas.microsoft.com/office/powerpoint/2010/main" val="2718974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83" y="848148"/>
            <a:ext cx="8229600" cy="1143000"/>
          </a:xfrm>
        </p:spPr>
        <p:txBody>
          <a:bodyPr/>
          <a:lstStyle/>
          <a:p>
            <a:r>
              <a:rPr lang="en-CA" dirty="0"/>
              <a:t>Agenda</a:t>
            </a:r>
          </a:p>
        </p:txBody>
      </p:sp>
      <p:sp>
        <p:nvSpPr>
          <p:cNvPr id="3" name="Content Placeholder 2"/>
          <p:cNvSpPr>
            <a:spLocks noGrp="1"/>
          </p:cNvSpPr>
          <p:nvPr>
            <p:ph idx="1"/>
          </p:nvPr>
        </p:nvSpPr>
        <p:spPr>
          <a:xfrm>
            <a:off x="2853044" y="1023944"/>
            <a:ext cx="6030415" cy="5161703"/>
          </a:xfrm>
        </p:spPr>
        <p:txBody>
          <a:bodyPr vert="horz" lIns="91440" tIns="45720" rIns="91440" bIns="45720" rtlCol="0" anchor="t">
            <a:normAutofit/>
          </a:bodyPr>
          <a:lstStyle/>
          <a:p>
            <a:r>
              <a:rPr lang="en-CA" dirty="0">
                <a:solidFill>
                  <a:schemeClr val="tx1"/>
                </a:solidFill>
              </a:rPr>
              <a:t>Welcome</a:t>
            </a:r>
          </a:p>
          <a:p>
            <a:r>
              <a:rPr lang="en-CA" dirty="0">
                <a:solidFill>
                  <a:schemeClr val="tx1"/>
                </a:solidFill>
              </a:rPr>
              <a:t>The 2020 – 2021 Year in Review</a:t>
            </a:r>
            <a:endParaRPr lang="en-CA" dirty="0">
              <a:solidFill>
                <a:schemeClr val="tx1"/>
              </a:solidFill>
              <a:cs typeface="Calibri"/>
            </a:endParaRPr>
          </a:p>
          <a:p>
            <a:r>
              <a:rPr lang="en-CA" dirty="0">
                <a:solidFill>
                  <a:schemeClr val="tx1"/>
                </a:solidFill>
              </a:rPr>
              <a:t>Looking Forward to 2021 – 2022</a:t>
            </a:r>
            <a:endParaRPr lang="en-CA" dirty="0">
              <a:solidFill>
                <a:schemeClr val="tx1"/>
              </a:solidFill>
              <a:cs typeface="Calibri"/>
            </a:endParaRPr>
          </a:p>
          <a:p>
            <a:r>
              <a:rPr lang="en-CA" dirty="0">
                <a:solidFill>
                  <a:schemeClr val="tx1"/>
                </a:solidFill>
                <a:cs typeface="Calibri"/>
              </a:rPr>
              <a:t>Thank you to our Volunteers</a:t>
            </a:r>
            <a:endParaRPr lang="en-CA" dirty="0">
              <a:solidFill>
                <a:schemeClr val="tx1"/>
              </a:solidFill>
            </a:endParaRPr>
          </a:p>
          <a:p>
            <a:r>
              <a:rPr lang="en-CA" dirty="0">
                <a:solidFill>
                  <a:schemeClr val="tx1"/>
                </a:solidFill>
              </a:rPr>
              <a:t>The Board 2021 - 2022</a:t>
            </a:r>
            <a:endParaRPr lang="en-CA" dirty="0">
              <a:solidFill>
                <a:schemeClr val="tx1"/>
              </a:solidFill>
              <a:cs typeface="Calibri"/>
            </a:endParaRPr>
          </a:p>
          <a:p>
            <a:r>
              <a:rPr lang="en-CA" dirty="0">
                <a:solidFill>
                  <a:schemeClr val="tx1"/>
                </a:solidFill>
              </a:rPr>
              <a:t>Special Volunteer Presentations</a:t>
            </a:r>
            <a:endParaRPr lang="en-CA" dirty="0">
              <a:solidFill>
                <a:schemeClr val="tx1"/>
              </a:solidFill>
              <a:cs typeface="Calibri"/>
            </a:endParaRPr>
          </a:p>
          <a:p>
            <a:pPr lvl="1"/>
            <a:r>
              <a:rPr lang="en-CA" sz="1900" dirty="0">
                <a:solidFill>
                  <a:schemeClr val="tx1"/>
                </a:solidFill>
              </a:rPr>
              <a:t>Donna Chu Award</a:t>
            </a:r>
            <a:endParaRPr lang="en-CA" sz="1900" dirty="0">
              <a:solidFill>
                <a:schemeClr val="tx1"/>
              </a:solidFill>
              <a:cs typeface="Calibri"/>
            </a:endParaRPr>
          </a:p>
          <a:p>
            <a:r>
              <a:rPr lang="en-CA" dirty="0">
                <a:solidFill>
                  <a:schemeClr val="tx1"/>
                </a:solidFill>
              </a:rPr>
              <a:t>Research Update - Dr. Murray </a:t>
            </a:r>
            <a:r>
              <a:rPr lang="en-CA" dirty="0" err="1">
                <a:solidFill>
                  <a:schemeClr val="tx1"/>
                </a:solidFill>
              </a:rPr>
              <a:t>Urowitz</a:t>
            </a:r>
            <a:endParaRPr lang="en-CA" dirty="0">
              <a:solidFill>
                <a:schemeClr val="tx1"/>
              </a:solidFill>
            </a:endParaRPr>
          </a:p>
          <a:p>
            <a:r>
              <a:rPr lang="en-CA" dirty="0">
                <a:solidFill>
                  <a:schemeClr val="tx1"/>
                </a:solidFill>
              </a:rPr>
              <a:t>Tribute to Dr. Murray Urowitz</a:t>
            </a:r>
            <a:endParaRPr lang="en-CA" dirty="0">
              <a:solidFill>
                <a:schemeClr val="tx1"/>
              </a:solidFill>
              <a:cs typeface="Calibri"/>
            </a:endParaRPr>
          </a:p>
          <a:p>
            <a:r>
              <a:rPr lang="en-CA" dirty="0">
                <a:solidFill>
                  <a:schemeClr val="tx1"/>
                </a:solidFill>
              </a:rPr>
              <a:t>Questions for the Board</a:t>
            </a:r>
            <a:endParaRPr lang="en-CA" dirty="0">
              <a:solidFill>
                <a:schemeClr val="tx1"/>
              </a:solidFill>
              <a:cs typeface="Calibri"/>
            </a:endParaRPr>
          </a:p>
          <a:p>
            <a:r>
              <a:rPr lang="en-CA" dirty="0">
                <a:solidFill>
                  <a:schemeClr val="tx1"/>
                </a:solidFill>
              </a:rPr>
              <a:t>Adjournment</a:t>
            </a:r>
            <a:endParaRPr lang="en-CA" dirty="0">
              <a:solidFill>
                <a:schemeClr val="tx1"/>
              </a:solidFill>
              <a:cs typeface="Calibri"/>
            </a:endParaRPr>
          </a:p>
          <a:p>
            <a:endParaRPr lang="en-CA" dirty="0"/>
          </a:p>
          <a:p>
            <a:endParaRPr lang="en-CA" dirty="0"/>
          </a:p>
          <a:p>
            <a:pPr marL="0" indent="0">
              <a:buNone/>
            </a:pP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descr="black pencil on top of ruled paper">
            <a:extLst>
              <a:ext uri="{FF2B5EF4-FFF2-40B4-BE49-F238E27FC236}">
                <a16:creationId xmlns:a16="http://schemas.microsoft.com/office/drawing/2014/main" id="{FA40CB20-66FC-4478-858A-673ADB1262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083"/>
          <a:stretch/>
        </p:blipFill>
        <p:spPr bwMode="auto">
          <a:xfrm>
            <a:off x="0" y="2460055"/>
            <a:ext cx="2584939" cy="3627923"/>
          </a:xfrm>
          <a:prstGeom prst="rect">
            <a:avLst/>
          </a:prstGeom>
          <a:solidFill>
            <a:schemeClr val="accent4">
              <a:lumMod val="50000"/>
              <a:alpha val="23000"/>
            </a:schemeClr>
          </a:solidFill>
          <a:effectLst>
            <a:reflection stA="0" endPos="65000" dist="50800" dir="5400000" sy="-100000" algn="bl" rotWithShape="0"/>
            <a:softEdge rad="0"/>
          </a:effectLst>
        </p:spPr>
      </p:pic>
    </p:spTree>
    <p:extLst>
      <p:ext uri="{BB962C8B-B14F-4D97-AF65-F5344CB8AC3E}">
        <p14:creationId xmlns:p14="http://schemas.microsoft.com/office/powerpoint/2010/main" val="170535842"/>
      </p:ext>
    </p:extLst>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3706" y="1062559"/>
            <a:ext cx="8599410" cy="4572508"/>
          </a:xfrm>
        </p:spPr>
        <p:txBody>
          <a:bodyPr>
            <a:normAutofit/>
          </a:bodyPr>
          <a:lstStyle/>
          <a:p>
            <a:pPr lvl="1" indent="0">
              <a:buNone/>
              <a:defRPr/>
            </a:pPr>
            <a:endParaRPr lang="en-CA" dirty="0"/>
          </a:p>
          <a:p>
            <a:pPr marL="0" indent="0">
              <a:buNone/>
            </a:pP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sp>
        <p:nvSpPr>
          <p:cNvPr id="2" name="Title 1"/>
          <p:cNvSpPr>
            <a:spLocks noGrp="1"/>
          </p:cNvSpPr>
          <p:nvPr>
            <p:ph type="title"/>
          </p:nvPr>
        </p:nvSpPr>
        <p:spPr>
          <a:xfrm>
            <a:off x="-26895" y="630257"/>
            <a:ext cx="8229600" cy="1143000"/>
          </a:xfrm>
        </p:spPr>
        <p:txBody>
          <a:bodyPr/>
          <a:lstStyle/>
          <a:p>
            <a:r>
              <a:rPr lang="en-CA" b="1" dirty="0"/>
              <a:t>Volunteers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506" y="58263"/>
            <a:ext cx="1374340" cy="61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7">
            <a:extLst>
              <a:ext uri="{FF2B5EF4-FFF2-40B4-BE49-F238E27FC236}">
                <a16:creationId xmlns:a16="http://schemas.microsoft.com/office/drawing/2014/main" id="{2A725215-A1C3-4EF6-8A37-2BD122FB780C}"/>
              </a:ext>
            </a:extLst>
          </p:cNvPr>
          <p:cNvGraphicFramePr>
            <a:graphicFrameLocks noGrp="1"/>
          </p:cNvGraphicFramePr>
          <p:nvPr>
            <p:extLst>
              <p:ext uri="{D42A27DB-BD31-4B8C-83A1-F6EECF244321}">
                <p14:modId xmlns:p14="http://schemas.microsoft.com/office/powerpoint/2010/main" val="2132007797"/>
              </p:ext>
            </p:extLst>
          </p:nvPr>
        </p:nvGraphicFramePr>
        <p:xfrm>
          <a:off x="2878252" y="808363"/>
          <a:ext cx="4841515" cy="4943155"/>
        </p:xfrm>
        <a:graphic>
          <a:graphicData uri="http://schemas.openxmlformats.org/drawingml/2006/table">
            <a:tbl>
              <a:tblPr firstRow="1" bandRow="1">
                <a:tableStyleId>{5C22544A-7EE6-4342-B048-85BDC9FD1C3A}</a:tableStyleId>
              </a:tblPr>
              <a:tblGrid>
                <a:gridCol w="1459230">
                  <a:extLst>
                    <a:ext uri="{9D8B030D-6E8A-4147-A177-3AD203B41FA5}">
                      <a16:colId xmlns:a16="http://schemas.microsoft.com/office/drawing/2014/main" val="2020258705"/>
                    </a:ext>
                  </a:extLst>
                </a:gridCol>
                <a:gridCol w="3382285">
                  <a:extLst>
                    <a:ext uri="{9D8B030D-6E8A-4147-A177-3AD203B41FA5}">
                      <a16:colId xmlns:a16="http://schemas.microsoft.com/office/drawing/2014/main" val="3003999818"/>
                    </a:ext>
                  </a:extLst>
                </a:gridCol>
              </a:tblGrid>
              <a:tr h="309262">
                <a:tc>
                  <a:txBody>
                    <a:bodyPr/>
                    <a:lstStyle/>
                    <a:p>
                      <a:r>
                        <a:rPr lang="en-CA" sz="1200" dirty="0"/>
                        <a:t>Volunteer</a:t>
                      </a:r>
                    </a:p>
                  </a:txBody>
                  <a:tcPr>
                    <a:solidFill>
                      <a:srgbClr val="7030A0"/>
                    </a:solidFill>
                  </a:tcPr>
                </a:tc>
                <a:tc>
                  <a:txBody>
                    <a:bodyPr/>
                    <a:lstStyle/>
                    <a:p>
                      <a:r>
                        <a:rPr lang="en-CA" sz="1200" dirty="0"/>
                        <a:t>Role / Committee</a:t>
                      </a:r>
                    </a:p>
                  </a:txBody>
                  <a:tcPr>
                    <a:solidFill>
                      <a:srgbClr val="7030A0"/>
                    </a:solidFill>
                  </a:tcPr>
                </a:tc>
                <a:extLst>
                  <a:ext uri="{0D108BD9-81ED-4DB2-BD59-A6C34878D82A}">
                    <a16:rowId xmlns:a16="http://schemas.microsoft.com/office/drawing/2014/main" val="1707846718"/>
                  </a:ext>
                </a:extLst>
              </a:tr>
              <a:tr h="41327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dk1"/>
                          </a:solidFill>
                          <a:latin typeface="+mn-lt"/>
                          <a:ea typeface="+mn-ea"/>
                          <a:cs typeface="+mn-cs"/>
                        </a:rPr>
                        <a:t>Sara Ramnarine</a:t>
                      </a:r>
                    </a:p>
                  </a:txBody>
                  <a:tcPr/>
                </a:tc>
                <a:tc>
                  <a:txBody>
                    <a:bodyPr/>
                    <a:lstStyle/>
                    <a:p>
                      <a:r>
                        <a:rPr lang="en-CA" sz="1200" dirty="0"/>
                        <a:t>Support and Education / Young Adults</a:t>
                      </a:r>
                    </a:p>
                  </a:txBody>
                  <a:tcPr/>
                </a:tc>
                <a:extLst>
                  <a:ext uri="{0D108BD9-81ED-4DB2-BD59-A6C34878D82A}">
                    <a16:rowId xmlns:a16="http://schemas.microsoft.com/office/drawing/2014/main" val="495966605"/>
                  </a:ext>
                </a:extLst>
              </a:tr>
              <a:tr h="413277">
                <a:tc>
                  <a:txBody>
                    <a:bodyPr/>
                    <a:lstStyle/>
                    <a:p>
                      <a:r>
                        <a:rPr lang="en-CA" sz="1200" dirty="0"/>
                        <a:t>Rupinder Sandhu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Support and Education</a:t>
                      </a:r>
                    </a:p>
                  </a:txBody>
                  <a:tcPr/>
                </a:tc>
                <a:extLst>
                  <a:ext uri="{0D108BD9-81ED-4DB2-BD59-A6C34878D82A}">
                    <a16:rowId xmlns:a16="http://schemas.microsoft.com/office/drawing/2014/main" val="3562910338"/>
                  </a:ext>
                </a:extLst>
              </a:tr>
              <a:tr h="413277">
                <a:tc>
                  <a:txBody>
                    <a:bodyPr/>
                    <a:lstStyle/>
                    <a:p>
                      <a:r>
                        <a:rPr lang="en-CA" sz="1200" dirty="0"/>
                        <a:t>Cathy Ferren</a:t>
                      </a:r>
                    </a:p>
                  </a:txBody>
                  <a:tcPr/>
                </a:tc>
                <a:tc>
                  <a:txBody>
                    <a:bodyPr/>
                    <a:lstStyle/>
                    <a:p>
                      <a:r>
                        <a:rPr lang="en-CA" sz="1200" dirty="0"/>
                        <a:t>Support and Education</a:t>
                      </a:r>
                    </a:p>
                  </a:txBody>
                  <a:tcPr/>
                </a:tc>
                <a:extLst>
                  <a:ext uri="{0D108BD9-81ED-4DB2-BD59-A6C34878D82A}">
                    <a16:rowId xmlns:a16="http://schemas.microsoft.com/office/drawing/2014/main" val="2719032053"/>
                  </a:ext>
                </a:extLst>
              </a:tr>
              <a:tr h="413277">
                <a:tc>
                  <a:txBody>
                    <a:bodyPr/>
                    <a:lstStyle/>
                    <a:p>
                      <a:r>
                        <a:rPr lang="en-CA" sz="1200" dirty="0"/>
                        <a:t>Meghan Wynne</a:t>
                      </a:r>
                    </a:p>
                  </a:txBody>
                  <a:tcPr/>
                </a:tc>
                <a:tc>
                  <a:txBody>
                    <a:bodyPr/>
                    <a:lstStyle/>
                    <a:p>
                      <a:r>
                        <a:rPr lang="en-CA" sz="1200" dirty="0"/>
                        <a:t>Support and Education</a:t>
                      </a:r>
                    </a:p>
                  </a:txBody>
                  <a:tcPr/>
                </a:tc>
                <a:extLst>
                  <a:ext uri="{0D108BD9-81ED-4DB2-BD59-A6C34878D82A}">
                    <a16:rowId xmlns:a16="http://schemas.microsoft.com/office/drawing/2014/main" val="2944594529"/>
                  </a:ext>
                </a:extLst>
              </a:tr>
              <a:tr h="413277">
                <a:tc>
                  <a:txBody>
                    <a:bodyPr/>
                    <a:lstStyle/>
                    <a:p>
                      <a:r>
                        <a:rPr lang="en-CA" sz="1200" dirty="0"/>
                        <a:t>Laura Piccione</a:t>
                      </a:r>
                    </a:p>
                  </a:txBody>
                  <a:tcPr/>
                </a:tc>
                <a:tc>
                  <a:txBody>
                    <a:bodyPr/>
                    <a:lstStyle/>
                    <a:p>
                      <a:r>
                        <a:rPr lang="en-CA" sz="1200" dirty="0"/>
                        <a:t>Durham Support Group Facilitator</a:t>
                      </a:r>
                    </a:p>
                  </a:txBody>
                  <a:tcPr/>
                </a:tc>
                <a:extLst>
                  <a:ext uri="{0D108BD9-81ED-4DB2-BD59-A6C34878D82A}">
                    <a16:rowId xmlns:a16="http://schemas.microsoft.com/office/drawing/2014/main" val="4275810404"/>
                  </a:ext>
                </a:extLst>
              </a:tr>
              <a:tr h="413277">
                <a:tc>
                  <a:txBody>
                    <a:bodyPr/>
                    <a:lstStyle/>
                    <a:p>
                      <a:r>
                        <a:rPr lang="en-CA" sz="1200" dirty="0"/>
                        <a:t>Beth </a:t>
                      </a:r>
                      <a:r>
                        <a:rPr lang="en-CA" sz="1200" dirty="0" err="1"/>
                        <a:t>Beaven</a:t>
                      </a:r>
                      <a:endParaRPr lang="en-CA"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Ottawa Support Group Facilitator</a:t>
                      </a:r>
                    </a:p>
                  </a:txBody>
                  <a:tcPr/>
                </a:tc>
                <a:extLst>
                  <a:ext uri="{0D108BD9-81ED-4DB2-BD59-A6C34878D82A}">
                    <a16:rowId xmlns:a16="http://schemas.microsoft.com/office/drawing/2014/main" val="1996363310"/>
                  </a:ext>
                </a:extLst>
              </a:tr>
              <a:tr h="413277">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sz="1200" kern="1200" noProof="0" dirty="0">
                          <a:solidFill>
                            <a:schemeClr val="dk1"/>
                          </a:solidFill>
                          <a:latin typeface="+mn-lt"/>
                          <a:ea typeface="+mn-ea"/>
                          <a:cs typeface="+mn-cs"/>
                        </a:rPr>
                        <a:t>Joy Phillips</a:t>
                      </a:r>
                      <a:endParaRPr lang="en-US" sz="1200" kern="1200" dirty="0">
                        <a:solidFill>
                          <a:schemeClr val="dk1"/>
                        </a:solidFill>
                        <a:latin typeface="+mn-lt"/>
                        <a:ea typeface="+mn-ea"/>
                        <a:cs typeface="+mn-cs"/>
                      </a:endParaRPr>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CA" sz="1200" kern="1200" noProof="0" dirty="0">
                          <a:solidFill>
                            <a:schemeClr val="dk1"/>
                          </a:solidFill>
                          <a:latin typeface="+mn-lt"/>
                          <a:ea typeface="+mn-ea"/>
                          <a:cs typeface="+mn-cs"/>
                        </a:rPr>
                        <a:t>Young Adults Social</a:t>
                      </a:r>
                    </a:p>
                  </a:txBody>
                  <a:tcPr/>
                </a:tc>
                <a:extLst>
                  <a:ext uri="{0D108BD9-81ED-4DB2-BD59-A6C34878D82A}">
                    <a16:rowId xmlns:a16="http://schemas.microsoft.com/office/drawing/2014/main" val="3403092354"/>
                  </a:ext>
                </a:extLst>
              </a:tr>
              <a:tr h="413277">
                <a:tc>
                  <a:txBody>
                    <a:bodyPr/>
                    <a:lstStyle/>
                    <a:p>
                      <a:r>
                        <a:rPr lang="en-CA" sz="1200" dirty="0"/>
                        <a:t>Julie St. Georges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Ottawa Support Group Facilitator</a:t>
                      </a:r>
                    </a:p>
                  </a:txBody>
                  <a:tcPr/>
                </a:tc>
                <a:extLst>
                  <a:ext uri="{0D108BD9-81ED-4DB2-BD59-A6C34878D82A}">
                    <a16:rowId xmlns:a16="http://schemas.microsoft.com/office/drawing/2014/main" val="2777261573"/>
                  </a:ext>
                </a:extLst>
              </a:tr>
              <a:tr h="413277">
                <a:tc>
                  <a:txBody>
                    <a:bodyPr/>
                    <a:lstStyle/>
                    <a:p>
                      <a:r>
                        <a:rPr lang="en-CA" sz="1200" dirty="0"/>
                        <a:t>Michelle Bruxer</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CA" sz="1200" dirty="0"/>
                        <a:t> Support and Education / Facilitator</a:t>
                      </a:r>
                    </a:p>
                  </a:txBody>
                  <a:tcPr/>
                </a:tc>
                <a:extLst>
                  <a:ext uri="{0D108BD9-81ED-4DB2-BD59-A6C34878D82A}">
                    <a16:rowId xmlns:a16="http://schemas.microsoft.com/office/drawing/2014/main" val="1724867775"/>
                  </a:ext>
                </a:extLst>
              </a:tr>
              <a:tr h="413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Arschna Rajasir</a:t>
                      </a:r>
                    </a:p>
                    <a:p>
                      <a:endParaRPr lang="en-CA"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Support and Education</a:t>
                      </a:r>
                    </a:p>
                    <a:p>
                      <a:pPr marL="0" marR="0" lvl="0" indent="0" algn="l" rtl="0" eaLnBrk="1" fontAlgn="auto" latinLnBrk="0" hangingPunct="1">
                        <a:lnSpc>
                          <a:spcPct val="100000"/>
                        </a:lnSpc>
                        <a:spcBef>
                          <a:spcPts val="0"/>
                        </a:spcBef>
                        <a:spcAft>
                          <a:spcPts val="0"/>
                        </a:spcAft>
                        <a:buClrTx/>
                        <a:buSzTx/>
                        <a:buFontTx/>
                        <a:buNone/>
                      </a:pPr>
                      <a:endParaRPr lang="en-CA" sz="1200" dirty="0"/>
                    </a:p>
                  </a:txBody>
                  <a:tcPr/>
                </a:tc>
                <a:extLst>
                  <a:ext uri="{0D108BD9-81ED-4DB2-BD59-A6C34878D82A}">
                    <a16:rowId xmlns:a16="http://schemas.microsoft.com/office/drawing/2014/main" val="2294507275"/>
                  </a:ext>
                </a:extLst>
              </a:tr>
              <a:tr h="413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Kiah Reid</a:t>
                      </a:r>
                    </a:p>
                    <a:p>
                      <a:endParaRPr lang="en-CA"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Support and Education</a:t>
                      </a:r>
                    </a:p>
                    <a:p>
                      <a:pPr marL="0" marR="0" lvl="0" indent="0" algn="l" rtl="0" eaLnBrk="1" fontAlgn="auto" latinLnBrk="0" hangingPunct="1">
                        <a:lnSpc>
                          <a:spcPct val="100000"/>
                        </a:lnSpc>
                        <a:spcBef>
                          <a:spcPts val="0"/>
                        </a:spcBef>
                        <a:spcAft>
                          <a:spcPts val="0"/>
                        </a:spcAft>
                        <a:buClrTx/>
                        <a:buSzTx/>
                        <a:buFontTx/>
                        <a:buNone/>
                      </a:pPr>
                      <a:endParaRPr lang="en-CA" sz="1200" dirty="0"/>
                    </a:p>
                  </a:txBody>
                  <a:tcPr/>
                </a:tc>
                <a:extLst>
                  <a:ext uri="{0D108BD9-81ED-4DB2-BD59-A6C34878D82A}">
                    <a16:rowId xmlns:a16="http://schemas.microsoft.com/office/drawing/2014/main" val="2630513255"/>
                  </a:ext>
                </a:extLst>
              </a:tr>
            </a:tbl>
          </a:graphicData>
        </a:graphic>
      </p:graphicFrame>
    </p:spTree>
    <p:extLst>
      <p:ext uri="{BB962C8B-B14F-4D97-AF65-F5344CB8AC3E}">
        <p14:creationId xmlns:p14="http://schemas.microsoft.com/office/powerpoint/2010/main" val="1531208702"/>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3514"/>
            <a:ext cx="2384611" cy="1143000"/>
          </a:xfrm>
        </p:spPr>
        <p:txBody>
          <a:bodyPr/>
          <a:lstStyle/>
          <a:p>
            <a:r>
              <a:rPr lang="en-CA" b="1" dirty="0"/>
              <a:t>Volunteers</a:t>
            </a:r>
          </a:p>
        </p:txBody>
      </p:sp>
      <p:sp>
        <p:nvSpPr>
          <p:cNvPr id="3" name="Content Placeholder 2"/>
          <p:cNvSpPr>
            <a:spLocks noGrp="1"/>
          </p:cNvSpPr>
          <p:nvPr>
            <p:ph idx="1"/>
          </p:nvPr>
        </p:nvSpPr>
        <p:spPr>
          <a:xfrm>
            <a:off x="215516" y="1244961"/>
            <a:ext cx="8599410" cy="4572508"/>
          </a:xfrm>
        </p:spPr>
        <p:txBody>
          <a:bodyPr>
            <a:normAutofit/>
          </a:bodyPr>
          <a:lstStyle/>
          <a:p>
            <a:pPr lvl="1" indent="0">
              <a:buNone/>
              <a:defRPr/>
            </a:pPr>
            <a:endParaRPr lang="en-CA" dirty="0"/>
          </a:p>
          <a:p>
            <a:pPr marL="0" indent="0">
              <a:buNone/>
            </a:pP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dirty="0"/>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81" y="30212"/>
            <a:ext cx="1501656" cy="675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7">
            <a:extLst>
              <a:ext uri="{FF2B5EF4-FFF2-40B4-BE49-F238E27FC236}">
                <a16:creationId xmlns:a16="http://schemas.microsoft.com/office/drawing/2014/main" id="{2A725215-A1C3-4EF6-8A37-2BD122FB780C}"/>
              </a:ext>
            </a:extLst>
          </p:cNvPr>
          <p:cNvGraphicFramePr>
            <a:graphicFrameLocks noGrp="1"/>
          </p:cNvGraphicFramePr>
          <p:nvPr>
            <p:extLst>
              <p:ext uri="{D42A27DB-BD31-4B8C-83A1-F6EECF244321}">
                <p14:modId xmlns:p14="http://schemas.microsoft.com/office/powerpoint/2010/main" val="1396802126"/>
              </p:ext>
            </p:extLst>
          </p:nvPr>
        </p:nvGraphicFramePr>
        <p:xfrm>
          <a:off x="3020090" y="1249715"/>
          <a:ext cx="5368334" cy="2649319"/>
        </p:xfrm>
        <a:graphic>
          <a:graphicData uri="http://schemas.openxmlformats.org/drawingml/2006/table">
            <a:tbl>
              <a:tblPr firstRow="1" bandRow="1">
                <a:tableStyleId>{5C22544A-7EE6-4342-B048-85BDC9FD1C3A}</a:tableStyleId>
              </a:tblPr>
              <a:tblGrid>
                <a:gridCol w="2218109">
                  <a:extLst>
                    <a:ext uri="{9D8B030D-6E8A-4147-A177-3AD203B41FA5}">
                      <a16:colId xmlns:a16="http://schemas.microsoft.com/office/drawing/2014/main" val="2020258705"/>
                    </a:ext>
                  </a:extLst>
                </a:gridCol>
                <a:gridCol w="3150225">
                  <a:extLst>
                    <a:ext uri="{9D8B030D-6E8A-4147-A177-3AD203B41FA5}">
                      <a16:colId xmlns:a16="http://schemas.microsoft.com/office/drawing/2014/main" val="3003999818"/>
                    </a:ext>
                  </a:extLst>
                </a:gridCol>
              </a:tblGrid>
              <a:tr h="606435">
                <a:tc>
                  <a:txBody>
                    <a:bodyPr/>
                    <a:lstStyle/>
                    <a:p>
                      <a:r>
                        <a:rPr lang="en-CA" dirty="0"/>
                        <a:t>Volunteer</a:t>
                      </a:r>
                    </a:p>
                  </a:txBody>
                  <a:tcPr>
                    <a:solidFill>
                      <a:srgbClr val="7030A0"/>
                    </a:solidFill>
                  </a:tcPr>
                </a:tc>
                <a:tc>
                  <a:txBody>
                    <a:bodyPr/>
                    <a:lstStyle/>
                    <a:p>
                      <a:r>
                        <a:rPr lang="en-CA" dirty="0"/>
                        <a:t>Role / Committee</a:t>
                      </a:r>
                    </a:p>
                  </a:txBody>
                  <a:tcPr>
                    <a:solidFill>
                      <a:srgbClr val="7030A0"/>
                    </a:solidFill>
                  </a:tcPr>
                </a:tc>
                <a:extLst>
                  <a:ext uri="{0D108BD9-81ED-4DB2-BD59-A6C34878D82A}">
                    <a16:rowId xmlns:a16="http://schemas.microsoft.com/office/drawing/2014/main" val="1707846718"/>
                  </a:ext>
                </a:extLst>
              </a:tr>
              <a:tr h="317499">
                <a:tc>
                  <a:txBody>
                    <a:bodyPr/>
                    <a:lstStyle/>
                    <a:p>
                      <a:pPr marL="0" marR="0" lvl="1" indent="0" algn="l" defTabSz="914400" rtl="0" eaLnBrk="1" latinLnBrk="0" hangingPunct="1">
                        <a:lnSpc>
                          <a:spcPct val="100000"/>
                        </a:lnSpc>
                        <a:spcBef>
                          <a:spcPts val="0"/>
                        </a:spcBef>
                        <a:spcAft>
                          <a:spcPts val="0"/>
                        </a:spcAft>
                        <a:buNone/>
                      </a:pPr>
                      <a:r>
                        <a:rPr lang="en-CA" sz="1200" kern="1200" noProof="0" dirty="0">
                          <a:solidFill>
                            <a:schemeClr val="dk1"/>
                          </a:solidFill>
                          <a:latin typeface="+mn-lt"/>
                          <a:ea typeface="+mn-ea"/>
                          <a:cs typeface="+mn-cs"/>
                        </a:rPr>
                        <a:t>Emma Neary</a:t>
                      </a:r>
                      <a:endParaRPr lang="en-US" sz="1200" kern="1200" dirty="0">
                        <a:solidFill>
                          <a:schemeClr val="dk1"/>
                        </a:solidFill>
                        <a:latin typeface="+mn-lt"/>
                        <a:ea typeface="+mn-ea"/>
                        <a:cs typeface="+mn-cs"/>
                      </a:endParaRPr>
                    </a:p>
                  </a:txBody>
                  <a:tcPr/>
                </a:tc>
                <a:tc>
                  <a:txBody>
                    <a:bodyPr/>
                    <a:lstStyle/>
                    <a:p>
                      <a:pPr marL="0" marR="0" lvl="1" indent="0" algn="l" defTabSz="914400" rtl="0" eaLnBrk="1" latinLnBrk="0" hangingPunct="1">
                        <a:lnSpc>
                          <a:spcPct val="100000"/>
                        </a:lnSpc>
                        <a:spcBef>
                          <a:spcPts val="0"/>
                        </a:spcBef>
                        <a:spcAft>
                          <a:spcPts val="0"/>
                        </a:spcAft>
                        <a:buNone/>
                      </a:pPr>
                      <a:r>
                        <a:rPr lang="en-CA" sz="1200" kern="1200" noProof="0" dirty="0">
                          <a:solidFill>
                            <a:schemeClr val="dk1"/>
                          </a:solidFill>
                          <a:latin typeface="+mn-lt"/>
                          <a:ea typeface="+mn-ea"/>
                          <a:cs typeface="+mn-cs"/>
                        </a:rPr>
                        <a:t>Dance and  Medicine</a:t>
                      </a:r>
                      <a:endParaRPr lang="en-US" sz="1200" kern="1200" dirty="0">
                        <a:solidFill>
                          <a:schemeClr val="dk1"/>
                        </a:solidFill>
                        <a:latin typeface="+mn-lt"/>
                        <a:ea typeface="+mn-ea"/>
                        <a:cs typeface="+mn-cs"/>
                      </a:endParaRPr>
                    </a:p>
                  </a:txBody>
                  <a:tcPr/>
                </a:tc>
                <a:extLst>
                  <a:ext uri="{0D108BD9-81ED-4DB2-BD59-A6C34878D82A}">
                    <a16:rowId xmlns:a16="http://schemas.microsoft.com/office/drawing/2014/main" val="495966605"/>
                  </a:ext>
                </a:extLst>
              </a:tr>
              <a:tr h="272142">
                <a:tc>
                  <a:txBody>
                    <a:bodyPr/>
                    <a:lstStyle/>
                    <a:p>
                      <a:pPr marL="0" marR="0" lvl="1" indent="0" algn="l" defTabSz="914400" rtl="0" eaLnBrk="1" latinLnBrk="0" hangingPunct="1">
                        <a:lnSpc>
                          <a:spcPct val="100000"/>
                        </a:lnSpc>
                        <a:spcBef>
                          <a:spcPts val="0"/>
                        </a:spcBef>
                        <a:spcAft>
                          <a:spcPts val="0"/>
                        </a:spcAft>
                        <a:buNone/>
                      </a:pPr>
                      <a:r>
                        <a:rPr lang="en-CA" sz="1200" kern="1200" noProof="0" dirty="0">
                          <a:solidFill>
                            <a:schemeClr val="dk1"/>
                          </a:solidFill>
                          <a:latin typeface="+mn-lt"/>
                          <a:ea typeface="+mn-ea"/>
                          <a:cs typeface="+mn-cs"/>
                        </a:rPr>
                        <a:t>Katie Healey</a:t>
                      </a:r>
                    </a:p>
                  </a:txBody>
                  <a:tcPr/>
                </a:tc>
                <a:tc>
                  <a:txBody>
                    <a:bodyPr/>
                    <a:lstStyle/>
                    <a:p>
                      <a:pPr marL="0" marR="0" lvl="1" indent="0" algn="l" defTabSz="914400" rtl="0" eaLnBrk="1" latinLnBrk="0" hangingPunct="1">
                        <a:lnSpc>
                          <a:spcPct val="100000"/>
                        </a:lnSpc>
                        <a:spcBef>
                          <a:spcPts val="0"/>
                        </a:spcBef>
                        <a:spcAft>
                          <a:spcPts val="0"/>
                        </a:spcAft>
                        <a:buNone/>
                      </a:pPr>
                      <a:r>
                        <a:rPr lang="en-CA" sz="1200" kern="1200" noProof="0" dirty="0">
                          <a:solidFill>
                            <a:schemeClr val="dk1"/>
                          </a:solidFill>
                          <a:latin typeface="+mn-lt"/>
                          <a:ea typeface="+mn-ea"/>
                          <a:cs typeface="+mn-cs"/>
                        </a:rPr>
                        <a:t>Dance and  Medicine</a:t>
                      </a:r>
                    </a:p>
                  </a:txBody>
                  <a:tcPr/>
                </a:tc>
                <a:extLst>
                  <a:ext uri="{0D108BD9-81ED-4DB2-BD59-A6C34878D82A}">
                    <a16:rowId xmlns:a16="http://schemas.microsoft.com/office/drawing/2014/main" val="3562910338"/>
                  </a:ext>
                </a:extLst>
              </a:tr>
              <a:tr h="261146">
                <a:tc>
                  <a:txBody>
                    <a:bodyPr/>
                    <a:lstStyle/>
                    <a:p>
                      <a:r>
                        <a:rPr lang="en-CA" sz="1200" dirty="0"/>
                        <a:t>Joni </a:t>
                      </a:r>
                      <a:r>
                        <a:rPr lang="en-CA" sz="1200" dirty="0" err="1"/>
                        <a:t>Waiser</a:t>
                      </a:r>
                      <a:endParaRPr lang="en-CA"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Ottawa Door to Door Campaign</a:t>
                      </a:r>
                    </a:p>
                  </a:txBody>
                  <a:tcPr/>
                </a:tc>
                <a:extLst>
                  <a:ext uri="{0D108BD9-81ED-4DB2-BD59-A6C34878D82A}">
                    <a16:rowId xmlns:a16="http://schemas.microsoft.com/office/drawing/2014/main" val="4275810404"/>
                  </a:ext>
                </a:extLst>
              </a:tr>
              <a:tr h="261146">
                <a:tc>
                  <a:txBody>
                    <a:bodyPr/>
                    <a:lstStyle/>
                    <a:p>
                      <a:r>
                        <a:rPr lang="en-CA" sz="1200" dirty="0"/>
                        <a:t>Gloria Checkley</a:t>
                      </a:r>
                    </a:p>
                  </a:txBody>
                  <a:tcPr/>
                </a:tc>
                <a:tc>
                  <a:txBody>
                    <a:bodyPr/>
                    <a:lstStyle/>
                    <a:p>
                      <a:r>
                        <a:rPr lang="en-CA" sz="1200" dirty="0"/>
                        <a:t>Ottawa Door-to-Door</a:t>
                      </a:r>
                    </a:p>
                  </a:txBody>
                  <a:tcPr/>
                </a:tc>
                <a:extLst>
                  <a:ext uri="{0D108BD9-81ED-4DB2-BD59-A6C34878D82A}">
                    <a16:rowId xmlns:a16="http://schemas.microsoft.com/office/drawing/2014/main" val="3941949029"/>
                  </a:ext>
                </a:extLst>
              </a:tr>
              <a:tr h="261146">
                <a:tc>
                  <a:txBody>
                    <a:bodyPr/>
                    <a:lstStyle/>
                    <a:p>
                      <a:r>
                        <a:rPr lang="en-CA" sz="1200" dirty="0"/>
                        <a:t>Brenda Cardillo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Ottawa Door to Door Campaign</a:t>
                      </a:r>
                    </a:p>
                  </a:txBody>
                  <a:tcPr/>
                </a:tc>
                <a:extLst>
                  <a:ext uri="{0D108BD9-81ED-4DB2-BD59-A6C34878D82A}">
                    <a16:rowId xmlns:a16="http://schemas.microsoft.com/office/drawing/2014/main" val="2382144486"/>
                  </a:ext>
                </a:extLst>
              </a:tr>
              <a:tr h="261146">
                <a:tc>
                  <a:txBody>
                    <a:bodyPr/>
                    <a:lstStyle/>
                    <a:p>
                      <a:r>
                        <a:rPr lang="en-CA" sz="1200" dirty="0"/>
                        <a:t>Tom </a:t>
                      </a:r>
                      <a:r>
                        <a:rPr lang="en-CA" sz="1200" dirty="0" err="1"/>
                        <a:t>Koor</a:t>
                      </a:r>
                      <a:endParaRPr lang="en-CA"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World Lupus Day Research Campaign</a:t>
                      </a:r>
                    </a:p>
                  </a:txBody>
                  <a:tcPr/>
                </a:tc>
                <a:extLst>
                  <a:ext uri="{0D108BD9-81ED-4DB2-BD59-A6C34878D82A}">
                    <a16:rowId xmlns:a16="http://schemas.microsoft.com/office/drawing/2014/main" val="1376584805"/>
                  </a:ext>
                </a:extLst>
              </a:tr>
              <a:tr h="3537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Carolyn </a:t>
                      </a:r>
                      <a:r>
                        <a:rPr lang="en-CA" sz="1200" dirty="0" err="1"/>
                        <a:t>Pancham</a:t>
                      </a:r>
                      <a:endParaRPr lang="en-CA" sz="12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Newsletter</a:t>
                      </a:r>
                    </a:p>
                  </a:txBody>
                  <a:tcPr/>
                </a:tc>
                <a:extLst>
                  <a:ext uri="{0D108BD9-81ED-4DB2-BD59-A6C34878D82A}">
                    <a16:rowId xmlns:a16="http://schemas.microsoft.com/office/drawing/2014/main" val="1340791508"/>
                  </a:ext>
                </a:extLst>
              </a:tr>
            </a:tbl>
          </a:graphicData>
        </a:graphic>
      </p:graphicFrame>
      <p:pic>
        <p:nvPicPr>
          <p:cNvPr id="61442" name="Picture 2" descr="brown wooden wall mounted rack">
            <a:extLst>
              <a:ext uri="{FF2B5EF4-FFF2-40B4-BE49-F238E27FC236}">
                <a16:creationId xmlns:a16="http://schemas.microsoft.com/office/drawing/2014/main" id="{1317E702-DF75-4B93-B1E8-A8637111F9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985954"/>
            <a:ext cx="2577789" cy="4133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74454"/>
      </p:ext>
    </p:extLst>
  </p:cSld>
  <p:clrMapOvr>
    <a:masterClrMapping/>
  </p:clrMapOvr>
  <p:transition spd="med">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27" y="1136157"/>
            <a:ext cx="2603066" cy="1187717"/>
          </a:xfrm>
        </p:spPr>
        <p:txBody>
          <a:bodyPr>
            <a:noAutofit/>
          </a:bodyPr>
          <a:lstStyle/>
          <a:p>
            <a:r>
              <a:rPr lang="en-CA" b="1" dirty="0"/>
              <a:t>2021 Walk for Lupus Organizers</a:t>
            </a:r>
          </a:p>
        </p:txBody>
      </p:sp>
      <p:sp>
        <p:nvSpPr>
          <p:cNvPr id="3" name="Content Placeholder 2"/>
          <p:cNvSpPr>
            <a:spLocks noGrp="1"/>
          </p:cNvSpPr>
          <p:nvPr>
            <p:ph idx="1"/>
          </p:nvPr>
        </p:nvSpPr>
        <p:spPr>
          <a:xfrm>
            <a:off x="601216" y="1410042"/>
            <a:ext cx="8229600" cy="4572508"/>
          </a:xfrm>
        </p:spPr>
        <p:txBody>
          <a:bodyPr>
            <a:normAutofit/>
          </a:bodyPr>
          <a:lstStyle/>
          <a:p>
            <a:pPr lvl="1" indent="0">
              <a:buNone/>
              <a:defRPr/>
            </a:pPr>
            <a:endParaRPr lang="en-CA" dirty="0"/>
          </a:p>
          <a:p>
            <a:pPr lvl="1" indent="0">
              <a:buNone/>
              <a:defRPr/>
            </a:pPr>
            <a:endParaRPr lang="en-CA" dirty="0"/>
          </a:p>
          <a:p>
            <a:pPr marL="0" indent="0">
              <a:buNone/>
            </a:pP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27" y="0"/>
            <a:ext cx="1693820" cy="76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9">
            <a:extLst>
              <a:ext uri="{FF2B5EF4-FFF2-40B4-BE49-F238E27FC236}">
                <a16:creationId xmlns:a16="http://schemas.microsoft.com/office/drawing/2014/main" id="{FBCD5EDD-FBC3-4858-9C8A-569F658AB7C2}"/>
              </a:ext>
            </a:extLst>
          </p:cNvPr>
          <p:cNvGraphicFramePr>
            <a:graphicFrameLocks noGrp="1"/>
          </p:cNvGraphicFramePr>
          <p:nvPr>
            <p:extLst>
              <p:ext uri="{D42A27DB-BD31-4B8C-83A1-F6EECF244321}">
                <p14:modId xmlns:p14="http://schemas.microsoft.com/office/powerpoint/2010/main" val="2594824529"/>
              </p:ext>
            </p:extLst>
          </p:nvPr>
        </p:nvGraphicFramePr>
        <p:xfrm>
          <a:off x="2796533" y="762357"/>
          <a:ext cx="5913043" cy="5486400"/>
        </p:xfrm>
        <a:graphic>
          <a:graphicData uri="http://schemas.openxmlformats.org/drawingml/2006/table">
            <a:tbl>
              <a:tblPr firstRow="1" bandRow="1">
                <a:tableStyleId>{5C22544A-7EE6-4342-B048-85BDC9FD1C3A}</a:tableStyleId>
              </a:tblPr>
              <a:tblGrid>
                <a:gridCol w="1574633">
                  <a:extLst>
                    <a:ext uri="{9D8B030D-6E8A-4147-A177-3AD203B41FA5}">
                      <a16:colId xmlns:a16="http://schemas.microsoft.com/office/drawing/2014/main" val="628279085"/>
                    </a:ext>
                  </a:extLst>
                </a:gridCol>
                <a:gridCol w="4338410">
                  <a:extLst>
                    <a:ext uri="{9D8B030D-6E8A-4147-A177-3AD203B41FA5}">
                      <a16:colId xmlns:a16="http://schemas.microsoft.com/office/drawing/2014/main" val="2100818264"/>
                    </a:ext>
                  </a:extLst>
                </a:gridCol>
              </a:tblGrid>
              <a:tr h="284089">
                <a:tc>
                  <a:txBody>
                    <a:bodyPr/>
                    <a:lstStyle/>
                    <a:p>
                      <a:r>
                        <a:rPr lang="en-CA" sz="1400"/>
                        <a:t>Location</a:t>
                      </a:r>
                    </a:p>
                  </a:txBody>
                  <a:tcPr>
                    <a:solidFill>
                      <a:srgbClr val="7030A0"/>
                    </a:solidFill>
                  </a:tcPr>
                </a:tc>
                <a:tc>
                  <a:txBody>
                    <a:bodyPr/>
                    <a:lstStyle/>
                    <a:p>
                      <a:r>
                        <a:rPr lang="en-CA" sz="1400" dirty="0"/>
                        <a:t>Organizer</a:t>
                      </a:r>
                    </a:p>
                  </a:txBody>
                  <a:tcPr>
                    <a:solidFill>
                      <a:srgbClr val="7030A0"/>
                    </a:solidFill>
                  </a:tcPr>
                </a:tc>
                <a:extLst>
                  <a:ext uri="{0D108BD9-81ED-4DB2-BD59-A6C34878D82A}">
                    <a16:rowId xmlns:a16="http://schemas.microsoft.com/office/drawing/2014/main" val="1571935484"/>
                  </a:ext>
                </a:extLst>
              </a:tr>
              <a:tr h="284089">
                <a:tc>
                  <a:txBody>
                    <a:bodyPr/>
                    <a:lstStyle/>
                    <a:p>
                      <a:r>
                        <a:rPr lang="en-CA" sz="1400"/>
                        <a:t>Durham</a:t>
                      </a:r>
                    </a:p>
                  </a:txBody>
                  <a:tcPr/>
                </a:tc>
                <a:tc>
                  <a:txBody>
                    <a:bodyPr/>
                    <a:lstStyle/>
                    <a:p>
                      <a:r>
                        <a:rPr lang="en-CA" sz="1400"/>
                        <a:t>Laura Piccione, Sandra Williams Reid</a:t>
                      </a:r>
                    </a:p>
                  </a:txBody>
                  <a:tcPr/>
                </a:tc>
                <a:extLst>
                  <a:ext uri="{0D108BD9-81ED-4DB2-BD59-A6C34878D82A}">
                    <a16:rowId xmlns:a16="http://schemas.microsoft.com/office/drawing/2014/main" val="419591033"/>
                  </a:ext>
                </a:extLst>
              </a:tr>
              <a:tr h="284089">
                <a:tc>
                  <a:txBody>
                    <a:bodyPr/>
                    <a:lstStyle/>
                    <a:p>
                      <a:r>
                        <a:rPr lang="en-CA" sz="1400"/>
                        <a:t>Toronto</a:t>
                      </a:r>
                    </a:p>
                  </a:txBody>
                  <a:tcPr/>
                </a:tc>
                <a:tc>
                  <a:txBody>
                    <a:bodyPr/>
                    <a:lstStyle/>
                    <a:p>
                      <a:r>
                        <a:rPr lang="en-CA" sz="1400"/>
                        <a:t>Linda Keill, June Alikhan</a:t>
                      </a:r>
                    </a:p>
                  </a:txBody>
                  <a:tcPr/>
                </a:tc>
                <a:extLst>
                  <a:ext uri="{0D108BD9-81ED-4DB2-BD59-A6C34878D82A}">
                    <a16:rowId xmlns:a16="http://schemas.microsoft.com/office/drawing/2014/main" val="3251620878"/>
                  </a:ext>
                </a:extLst>
              </a:tr>
              <a:tr h="284089">
                <a:tc>
                  <a:txBody>
                    <a:bodyPr/>
                    <a:lstStyle/>
                    <a:p>
                      <a:r>
                        <a:rPr lang="en-CA" sz="1400"/>
                        <a:t>Ottawa</a:t>
                      </a:r>
                    </a:p>
                  </a:txBody>
                  <a:tcPr/>
                </a:tc>
                <a:tc>
                  <a:txBody>
                    <a:bodyPr/>
                    <a:lstStyle/>
                    <a:p>
                      <a:r>
                        <a:rPr lang="en-CA" sz="1400"/>
                        <a:t>Brynn Clark</a:t>
                      </a:r>
                    </a:p>
                  </a:txBody>
                  <a:tcPr/>
                </a:tc>
                <a:extLst>
                  <a:ext uri="{0D108BD9-81ED-4DB2-BD59-A6C34878D82A}">
                    <a16:rowId xmlns:a16="http://schemas.microsoft.com/office/drawing/2014/main" val="3268918049"/>
                  </a:ext>
                </a:extLst>
              </a:tr>
              <a:tr h="284089">
                <a:tc>
                  <a:txBody>
                    <a:bodyPr/>
                    <a:lstStyle/>
                    <a:p>
                      <a:r>
                        <a:rPr lang="en-CA" sz="1400"/>
                        <a:t>Mississauga</a:t>
                      </a:r>
                    </a:p>
                  </a:txBody>
                  <a:tcPr/>
                </a:tc>
                <a:tc>
                  <a:txBody>
                    <a:bodyPr/>
                    <a:lstStyle/>
                    <a:p>
                      <a:r>
                        <a:rPr lang="en-CA" sz="1400"/>
                        <a:t>Rupinder Sandhu</a:t>
                      </a:r>
                    </a:p>
                  </a:txBody>
                  <a:tcPr/>
                </a:tc>
                <a:extLst>
                  <a:ext uri="{0D108BD9-81ED-4DB2-BD59-A6C34878D82A}">
                    <a16:rowId xmlns:a16="http://schemas.microsoft.com/office/drawing/2014/main" val="961738323"/>
                  </a:ext>
                </a:extLst>
              </a:tr>
              <a:tr h="284089">
                <a:tc>
                  <a:txBody>
                    <a:bodyPr/>
                    <a:lstStyle/>
                    <a:p>
                      <a:r>
                        <a:rPr lang="en-CA" sz="1400"/>
                        <a:t>Vaughan</a:t>
                      </a:r>
                    </a:p>
                  </a:txBody>
                  <a:tcPr/>
                </a:tc>
                <a:tc>
                  <a:txBody>
                    <a:bodyPr/>
                    <a:lstStyle/>
                    <a:p>
                      <a:r>
                        <a:rPr lang="en-CA" sz="1400"/>
                        <a:t>Yadi Castro, Sabrina Dussin</a:t>
                      </a:r>
                    </a:p>
                  </a:txBody>
                  <a:tcPr/>
                </a:tc>
                <a:extLst>
                  <a:ext uri="{0D108BD9-81ED-4DB2-BD59-A6C34878D82A}">
                    <a16:rowId xmlns:a16="http://schemas.microsoft.com/office/drawing/2014/main" val="711514059"/>
                  </a:ext>
                </a:extLst>
              </a:tr>
              <a:tr h="284089">
                <a:tc>
                  <a:txBody>
                    <a:bodyPr/>
                    <a:lstStyle/>
                    <a:p>
                      <a:r>
                        <a:rPr lang="en-CA" sz="1400"/>
                        <a:t>North Simcoe</a:t>
                      </a:r>
                    </a:p>
                  </a:txBody>
                  <a:tcPr/>
                </a:tc>
                <a:tc>
                  <a:txBody>
                    <a:bodyPr/>
                    <a:lstStyle/>
                    <a:p>
                      <a:r>
                        <a:rPr lang="en-CA" sz="1400"/>
                        <a:t>Heather Knoll</a:t>
                      </a:r>
                    </a:p>
                  </a:txBody>
                  <a:tcPr/>
                </a:tc>
                <a:extLst>
                  <a:ext uri="{0D108BD9-81ED-4DB2-BD59-A6C34878D82A}">
                    <a16:rowId xmlns:a16="http://schemas.microsoft.com/office/drawing/2014/main" val="917992283"/>
                  </a:ext>
                </a:extLst>
              </a:tr>
              <a:tr h="284089">
                <a:tc>
                  <a:txBody>
                    <a:bodyPr/>
                    <a:lstStyle/>
                    <a:p>
                      <a:r>
                        <a:rPr lang="en-CA" sz="1400"/>
                        <a:t>Hamilton</a:t>
                      </a:r>
                    </a:p>
                  </a:txBody>
                  <a:tcPr/>
                </a:tc>
                <a:tc>
                  <a:txBody>
                    <a:bodyPr/>
                    <a:lstStyle/>
                    <a:p>
                      <a:r>
                        <a:rPr lang="en-CA" sz="1400"/>
                        <a:t>Kevin McGill</a:t>
                      </a:r>
                    </a:p>
                  </a:txBody>
                  <a:tcPr/>
                </a:tc>
                <a:extLst>
                  <a:ext uri="{0D108BD9-81ED-4DB2-BD59-A6C34878D82A}">
                    <a16:rowId xmlns:a16="http://schemas.microsoft.com/office/drawing/2014/main" val="3590893886"/>
                  </a:ext>
                </a:extLst>
              </a:tr>
              <a:tr h="284089">
                <a:tc>
                  <a:txBody>
                    <a:bodyPr/>
                    <a:lstStyle/>
                    <a:p>
                      <a:r>
                        <a:rPr lang="en-CA" sz="1400"/>
                        <a:t>St. Catharines</a:t>
                      </a:r>
                    </a:p>
                  </a:txBody>
                  <a:tcPr/>
                </a:tc>
                <a:tc>
                  <a:txBody>
                    <a:bodyPr/>
                    <a:lstStyle/>
                    <a:p>
                      <a:r>
                        <a:rPr lang="en-CA" sz="1400"/>
                        <a:t>Allison Doucet</a:t>
                      </a:r>
                    </a:p>
                  </a:txBody>
                  <a:tcPr/>
                </a:tc>
                <a:extLst>
                  <a:ext uri="{0D108BD9-81ED-4DB2-BD59-A6C34878D82A}">
                    <a16:rowId xmlns:a16="http://schemas.microsoft.com/office/drawing/2014/main" val="2638666155"/>
                  </a:ext>
                </a:extLst>
              </a:tr>
              <a:tr h="284089">
                <a:tc>
                  <a:txBody>
                    <a:bodyPr/>
                    <a:lstStyle/>
                    <a:p>
                      <a:r>
                        <a:rPr lang="en-CA" sz="1400"/>
                        <a:t>Grey Bruce</a:t>
                      </a:r>
                    </a:p>
                  </a:txBody>
                  <a:tcPr/>
                </a:tc>
                <a:tc>
                  <a:txBody>
                    <a:bodyPr/>
                    <a:lstStyle/>
                    <a:p>
                      <a:r>
                        <a:rPr lang="en-CA" sz="1400"/>
                        <a:t>Jillian Cooper</a:t>
                      </a:r>
                    </a:p>
                  </a:txBody>
                  <a:tcPr/>
                </a:tc>
                <a:extLst>
                  <a:ext uri="{0D108BD9-81ED-4DB2-BD59-A6C34878D82A}">
                    <a16:rowId xmlns:a16="http://schemas.microsoft.com/office/drawing/2014/main" val="3044443255"/>
                  </a:ext>
                </a:extLst>
              </a:tr>
              <a:tr h="284089">
                <a:tc>
                  <a:txBody>
                    <a:bodyPr/>
                    <a:lstStyle/>
                    <a:p>
                      <a:r>
                        <a:rPr lang="en-CA" sz="1400"/>
                        <a:t>Muskoka</a:t>
                      </a:r>
                    </a:p>
                  </a:txBody>
                  <a:tcPr/>
                </a:tc>
                <a:tc>
                  <a:txBody>
                    <a:bodyPr/>
                    <a:lstStyle/>
                    <a:p>
                      <a:r>
                        <a:rPr lang="en-CA" sz="1400"/>
                        <a:t>Cathy Ferren</a:t>
                      </a:r>
                    </a:p>
                  </a:txBody>
                  <a:tcPr/>
                </a:tc>
                <a:extLst>
                  <a:ext uri="{0D108BD9-81ED-4DB2-BD59-A6C34878D82A}">
                    <a16:rowId xmlns:a16="http://schemas.microsoft.com/office/drawing/2014/main" val="1925903135"/>
                  </a:ext>
                </a:extLst>
              </a:tr>
              <a:tr h="284089">
                <a:tc>
                  <a:txBody>
                    <a:bodyPr/>
                    <a:lstStyle/>
                    <a:p>
                      <a:r>
                        <a:rPr lang="en-CA" sz="1400"/>
                        <a:t>Windsor</a:t>
                      </a:r>
                    </a:p>
                  </a:txBody>
                  <a:tcPr/>
                </a:tc>
                <a:tc>
                  <a:txBody>
                    <a:bodyPr/>
                    <a:lstStyle/>
                    <a:p>
                      <a:pPr lvl="0">
                        <a:buNone/>
                      </a:pPr>
                      <a:r>
                        <a:rPr lang="en-CA" sz="1400"/>
                        <a:t>Riley Desjarlais</a:t>
                      </a:r>
                    </a:p>
                  </a:txBody>
                  <a:tcPr/>
                </a:tc>
                <a:extLst>
                  <a:ext uri="{0D108BD9-81ED-4DB2-BD59-A6C34878D82A}">
                    <a16:rowId xmlns:a16="http://schemas.microsoft.com/office/drawing/2014/main" val="3020401194"/>
                  </a:ext>
                </a:extLst>
              </a:tr>
              <a:tr h="284089">
                <a:tc>
                  <a:txBody>
                    <a:bodyPr/>
                    <a:lstStyle/>
                    <a:p>
                      <a:r>
                        <a:rPr lang="en-CA" sz="1400"/>
                        <a:t>Woodstock</a:t>
                      </a:r>
                    </a:p>
                  </a:txBody>
                  <a:tcPr/>
                </a:tc>
                <a:tc>
                  <a:txBody>
                    <a:bodyPr/>
                    <a:lstStyle/>
                    <a:p>
                      <a:r>
                        <a:rPr lang="en-CA" sz="1400"/>
                        <a:t>Jan Ropp</a:t>
                      </a:r>
                    </a:p>
                  </a:txBody>
                  <a:tcPr/>
                </a:tc>
                <a:extLst>
                  <a:ext uri="{0D108BD9-81ED-4DB2-BD59-A6C34878D82A}">
                    <a16:rowId xmlns:a16="http://schemas.microsoft.com/office/drawing/2014/main" val="4130041512"/>
                  </a:ext>
                </a:extLst>
              </a:tr>
              <a:tr h="284089">
                <a:tc>
                  <a:txBody>
                    <a:bodyPr/>
                    <a:lstStyle/>
                    <a:p>
                      <a:r>
                        <a:rPr lang="en-CA" sz="1400"/>
                        <a:t>Kawartha Lakes</a:t>
                      </a:r>
                    </a:p>
                  </a:txBody>
                  <a:tcPr/>
                </a:tc>
                <a:tc>
                  <a:txBody>
                    <a:bodyPr/>
                    <a:lstStyle/>
                    <a:p>
                      <a:r>
                        <a:rPr lang="en-CA" sz="1400"/>
                        <a:t>Michelle George</a:t>
                      </a:r>
                    </a:p>
                  </a:txBody>
                  <a:tcPr/>
                </a:tc>
                <a:extLst>
                  <a:ext uri="{0D108BD9-81ED-4DB2-BD59-A6C34878D82A}">
                    <a16:rowId xmlns:a16="http://schemas.microsoft.com/office/drawing/2014/main" val="837227809"/>
                  </a:ext>
                </a:extLst>
              </a:tr>
              <a:tr h="284089">
                <a:tc>
                  <a:txBody>
                    <a:bodyPr/>
                    <a:lstStyle/>
                    <a:p>
                      <a:r>
                        <a:rPr lang="en-CA" sz="1400"/>
                        <a:t>Haliburton</a:t>
                      </a:r>
                    </a:p>
                  </a:txBody>
                  <a:tcPr/>
                </a:tc>
                <a:tc>
                  <a:txBody>
                    <a:bodyPr/>
                    <a:lstStyle/>
                    <a:p>
                      <a:pPr lvl="0">
                        <a:buNone/>
                      </a:pPr>
                      <a:r>
                        <a:rPr lang="en-CA" sz="1400"/>
                        <a:t>Denise Woods</a:t>
                      </a:r>
                      <a:endParaRPr lang="en-US" sz="1400"/>
                    </a:p>
                  </a:txBody>
                  <a:tcPr/>
                </a:tc>
                <a:extLst>
                  <a:ext uri="{0D108BD9-81ED-4DB2-BD59-A6C34878D82A}">
                    <a16:rowId xmlns:a16="http://schemas.microsoft.com/office/drawing/2014/main" val="2665122008"/>
                  </a:ext>
                </a:extLst>
              </a:tr>
              <a:tr h="284089">
                <a:tc>
                  <a:txBody>
                    <a:bodyPr/>
                    <a:lstStyle/>
                    <a:p>
                      <a:pPr lvl="0">
                        <a:buNone/>
                      </a:pPr>
                      <a:r>
                        <a:rPr lang="en-CA" sz="1400"/>
                        <a:t>Kapuskasing</a:t>
                      </a:r>
                    </a:p>
                  </a:txBody>
                  <a:tcPr/>
                </a:tc>
                <a:tc>
                  <a:txBody>
                    <a:bodyPr/>
                    <a:lstStyle/>
                    <a:p>
                      <a:pPr lvl="0">
                        <a:buNone/>
                      </a:pPr>
                      <a:r>
                        <a:rPr lang="en-CA" sz="1400"/>
                        <a:t>Roxanne Vandal</a:t>
                      </a:r>
                    </a:p>
                  </a:txBody>
                  <a:tcPr/>
                </a:tc>
                <a:extLst>
                  <a:ext uri="{0D108BD9-81ED-4DB2-BD59-A6C34878D82A}">
                    <a16:rowId xmlns:a16="http://schemas.microsoft.com/office/drawing/2014/main" val="2433448146"/>
                  </a:ext>
                </a:extLst>
              </a:tr>
              <a:tr h="284089">
                <a:tc>
                  <a:txBody>
                    <a:bodyPr/>
                    <a:lstStyle/>
                    <a:p>
                      <a:pPr lvl="0">
                        <a:buNone/>
                      </a:pPr>
                      <a:r>
                        <a:rPr lang="en-CA" sz="1400"/>
                        <a:t>Richmond Hill</a:t>
                      </a:r>
                    </a:p>
                  </a:txBody>
                  <a:tcPr/>
                </a:tc>
                <a:tc>
                  <a:txBody>
                    <a:bodyPr/>
                    <a:lstStyle/>
                    <a:p>
                      <a:pPr lvl="0">
                        <a:buNone/>
                      </a:pPr>
                      <a:r>
                        <a:rPr lang="en-CA" sz="1400"/>
                        <a:t>Siraj Mehdi</a:t>
                      </a:r>
                    </a:p>
                  </a:txBody>
                  <a:tcPr/>
                </a:tc>
                <a:extLst>
                  <a:ext uri="{0D108BD9-81ED-4DB2-BD59-A6C34878D82A}">
                    <a16:rowId xmlns:a16="http://schemas.microsoft.com/office/drawing/2014/main" val="4092308555"/>
                  </a:ext>
                </a:extLst>
              </a:tr>
              <a:tr h="284089">
                <a:tc>
                  <a:txBody>
                    <a:bodyPr/>
                    <a:lstStyle/>
                    <a:p>
                      <a:pPr lvl="0">
                        <a:buNone/>
                      </a:pPr>
                      <a:r>
                        <a:rPr lang="en-CA" sz="1400"/>
                        <a:t>Sudbury</a:t>
                      </a:r>
                    </a:p>
                  </a:txBody>
                  <a:tcPr/>
                </a:tc>
                <a:tc>
                  <a:txBody>
                    <a:bodyPr/>
                    <a:lstStyle/>
                    <a:p>
                      <a:pPr lvl="0">
                        <a:buNone/>
                      </a:pPr>
                      <a:r>
                        <a:rPr lang="en-CA" sz="1400" dirty="0"/>
                        <a:t>Paulette Macdonald</a:t>
                      </a:r>
                    </a:p>
                  </a:txBody>
                  <a:tcPr/>
                </a:tc>
                <a:extLst>
                  <a:ext uri="{0D108BD9-81ED-4DB2-BD59-A6C34878D82A}">
                    <a16:rowId xmlns:a16="http://schemas.microsoft.com/office/drawing/2014/main" val="2625834173"/>
                  </a:ext>
                </a:extLst>
              </a:tr>
            </a:tbl>
          </a:graphicData>
        </a:graphic>
      </p:graphicFrame>
    </p:spTree>
    <p:extLst>
      <p:ext uri="{BB962C8B-B14F-4D97-AF65-F5344CB8AC3E}">
        <p14:creationId xmlns:p14="http://schemas.microsoft.com/office/powerpoint/2010/main" val="4066605000"/>
      </p:ext>
    </p:extLst>
  </p:cSld>
  <p:clrMapOvr>
    <a:masterClrMapping/>
  </p:clrMapOvr>
  <p:transition spd="med">
    <p:pull/>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65" y="1075816"/>
            <a:ext cx="2653553" cy="1025931"/>
          </a:xfrm>
        </p:spPr>
        <p:txBody>
          <a:bodyPr>
            <a:noAutofit/>
          </a:bodyPr>
          <a:lstStyle/>
          <a:p>
            <a:r>
              <a:rPr lang="en-CA" b="1" dirty="0"/>
              <a:t>Board of Directors 2020 - 2021</a:t>
            </a:r>
          </a:p>
        </p:txBody>
      </p:sp>
      <p:sp>
        <p:nvSpPr>
          <p:cNvPr id="3" name="Content Placeholder 2"/>
          <p:cNvSpPr>
            <a:spLocks noGrp="1"/>
          </p:cNvSpPr>
          <p:nvPr>
            <p:ph idx="1"/>
          </p:nvPr>
        </p:nvSpPr>
        <p:spPr>
          <a:xfrm>
            <a:off x="228600" y="2414206"/>
            <a:ext cx="8229600" cy="3907010"/>
          </a:xfrm>
        </p:spPr>
        <p:txBody>
          <a:bodyPr>
            <a:normAutofit/>
          </a:bodyPr>
          <a:lstStyle/>
          <a:p>
            <a:pPr lvl="1" indent="0">
              <a:buNone/>
              <a:defRPr/>
            </a:pPr>
            <a:endParaRPr lang="en-CA" dirty="0"/>
          </a:p>
          <a:p>
            <a:pPr lvl="1" indent="0">
              <a:buNone/>
              <a:defRPr/>
            </a:pPr>
            <a:endParaRPr lang="en-CA" dirty="0"/>
          </a:p>
          <a:p>
            <a:pPr marL="0" indent="0">
              <a:buNone/>
            </a:pPr>
            <a:endParaRPr lang="en-CA" dirty="0"/>
          </a:p>
        </p:txBody>
      </p:sp>
      <p:sp>
        <p:nvSpPr>
          <p:cNvPr id="4" name="Footer Placeholder 3"/>
          <p:cNvSpPr>
            <a:spLocks noGrp="1"/>
          </p:cNvSpPr>
          <p:nvPr>
            <p:ph type="ftr" sz="quarter" idx="11"/>
          </p:nvPr>
        </p:nvSpPr>
        <p:spPr>
          <a:xfrm>
            <a:off x="67719" y="6308516"/>
            <a:ext cx="7344816" cy="365125"/>
          </a:xfrm>
        </p:spPr>
        <p:txBody>
          <a:bodyPr/>
          <a:lstStyle/>
          <a:p>
            <a:r>
              <a:rPr lang="en-CA" dirty="0"/>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19" y="0"/>
            <a:ext cx="1406950" cy="633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Table 8">
            <a:extLst>
              <a:ext uri="{FF2B5EF4-FFF2-40B4-BE49-F238E27FC236}">
                <a16:creationId xmlns:a16="http://schemas.microsoft.com/office/drawing/2014/main" id="{DF0F3C8A-202A-43B2-8579-12F84FADF9EE}"/>
              </a:ext>
            </a:extLst>
          </p:cNvPr>
          <p:cNvGraphicFramePr>
            <a:graphicFrameLocks noGrp="1"/>
          </p:cNvGraphicFramePr>
          <p:nvPr>
            <p:extLst>
              <p:ext uri="{D42A27DB-BD31-4B8C-83A1-F6EECF244321}">
                <p14:modId xmlns:p14="http://schemas.microsoft.com/office/powerpoint/2010/main" val="2957450859"/>
              </p:ext>
            </p:extLst>
          </p:nvPr>
        </p:nvGraphicFramePr>
        <p:xfrm>
          <a:off x="2812356" y="316621"/>
          <a:ext cx="5973636" cy="6171416"/>
        </p:xfrm>
        <a:graphic>
          <a:graphicData uri="http://schemas.openxmlformats.org/drawingml/2006/table">
            <a:tbl>
              <a:tblPr firstRow="1" bandRow="1">
                <a:tableStyleId>{5C22544A-7EE6-4342-B048-85BDC9FD1C3A}</a:tableStyleId>
              </a:tblPr>
              <a:tblGrid>
                <a:gridCol w="1355365">
                  <a:extLst>
                    <a:ext uri="{9D8B030D-6E8A-4147-A177-3AD203B41FA5}">
                      <a16:colId xmlns:a16="http://schemas.microsoft.com/office/drawing/2014/main" val="2299746308"/>
                    </a:ext>
                  </a:extLst>
                </a:gridCol>
                <a:gridCol w="1084969">
                  <a:extLst>
                    <a:ext uri="{9D8B030D-6E8A-4147-A177-3AD203B41FA5}">
                      <a16:colId xmlns:a16="http://schemas.microsoft.com/office/drawing/2014/main" val="3740080538"/>
                    </a:ext>
                  </a:extLst>
                </a:gridCol>
                <a:gridCol w="3533302">
                  <a:extLst>
                    <a:ext uri="{9D8B030D-6E8A-4147-A177-3AD203B41FA5}">
                      <a16:colId xmlns:a16="http://schemas.microsoft.com/office/drawing/2014/main" val="2829277675"/>
                    </a:ext>
                  </a:extLst>
                </a:gridCol>
              </a:tblGrid>
              <a:tr h="268128">
                <a:tc>
                  <a:txBody>
                    <a:bodyPr/>
                    <a:lstStyle/>
                    <a:p>
                      <a:pPr marL="0" algn="l" defTabSz="914400" rtl="0" eaLnBrk="1" latinLnBrk="0" hangingPunct="1">
                        <a:lnSpc>
                          <a:spcPct val="107000"/>
                        </a:lnSpc>
                        <a:spcAft>
                          <a:spcPts val="800"/>
                        </a:spcAft>
                      </a:pPr>
                      <a:r>
                        <a:rPr lang="en-CA" sz="1200" kern="1200" dirty="0">
                          <a:solidFill>
                            <a:schemeClr val="dk1"/>
                          </a:solidFill>
                          <a:effectLst/>
                          <a:latin typeface="+mn-lt"/>
                          <a:ea typeface="+mn-ea"/>
                          <a:cs typeface="+mn-cs"/>
                        </a:rPr>
                        <a:t>Title</a:t>
                      </a:r>
                    </a:p>
                  </a:txBody>
                  <a:tcPr/>
                </a:tc>
                <a:tc>
                  <a:txBody>
                    <a:bodyPr/>
                    <a:lstStyle/>
                    <a:p>
                      <a:pPr marL="0" algn="l" defTabSz="914400" rtl="0" eaLnBrk="1" latinLnBrk="0" hangingPunct="1">
                        <a:lnSpc>
                          <a:spcPct val="107000"/>
                        </a:lnSpc>
                        <a:spcAft>
                          <a:spcPts val="800"/>
                        </a:spcAft>
                      </a:pPr>
                      <a:r>
                        <a:rPr lang="en-CA" sz="1200" kern="1200" dirty="0">
                          <a:solidFill>
                            <a:schemeClr val="dk1"/>
                          </a:solidFill>
                          <a:effectLst/>
                          <a:latin typeface="+mn-lt"/>
                          <a:ea typeface="+mn-ea"/>
                          <a:cs typeface="+mn-cs"/>
                        </a:rPr>
                        <a:t>Name</a:t>
                      </a:r>
                    </a:p>
                  </a:txBody>
                  <a:tcPr/>
                </a:tc>
                <a:tc>
                  <a:txBody>
                    <a:bodyPr/>
                    <a:lstStyle/>
                    <a:p>
                      <a:pPr marL="0" algn="l" defTabSz="914400" rtl="0" eaLnBrk="1" latinLnBrk="0" hangingPunct="1">
                        <a:lnSpc>
                          <a:spcPct val="107000"/>
                        </a:lnSpc>
                        <a:spcAft>
                          <a:spcPts val="800"/>
                        </a:spcAft>
                      </a:pPr>
                      <a:r>
                        <a:rPr lang="en-CA" sz="1200" b="1" kern="1200" dirty="0">
                          <a:solidFill>
                            <a:schemeClr val="dk1"/>
                          </a:solidFill>
                          <a:effectLst/>
                          <a:latin typeface="+mn-lt"/>
                          <a:ea typeface="+mn-ea"/>
                          <a:cs typeface="+mn-cs"/>
                        </a:rPr>
                        <a:t>          Committee</a:t>
                      </a:r>
                    </a:p>
                  </a:txBody>
                  <a:tcPr marL="0" marR="0" marT="0" marB="0"/>
                </a:tc>
                <a:extLst>
                  <a:ext uri="{0D108BD9-81ED-4DB2-BD59-A6C34878D82A}">
                    <a16:rowId xmlns:a16="http://schemas.microsoft.com/office/drawing/2014/main" val="2328475411"/>
                  </a:ext>
                </a:extLst>
              </a:tr>
              <a:tr h="368911">
                <a:tc>
                  <a:txBody>
                    <a:bodyPr/>
                    <a:lstStyle/>
                    <a:p>
                      <a:pPr>
                        <a:lnSpc>
                          <a:spcPct val="107000"/>
                        </a:lnSpc>
                        <a:spcAft>
                          <a:spcPts val="800"/>
                        </a:spcAft>
                      </a:pPr>
                      <a:r>
                        <a:rPr lang="en-CA" sz="1200" dirty="0">
                          <a:effectLst/>
                          <a:latin typeface="+mj-lt"/>
                        </a:rPr>
                        <a:t>President</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Linda </a:t>
                      </a:r>
                      <a:r>
                        <a:rPr lang="en-CA" sz="1200" dirty="0" err="1">
                          <a:effectLst/>
                          <a:latin typeface="+mj-lt"/>
                        </a:rPr>
                        <a:t>Keill</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Fund Development, Executive Committee, Finance, Governance, Advocacy</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895066903"/>
                  </a:ext>
                </a:extLst>
              </a:tr>
              <a:tr h="483521">
                <a:tc>
                  <a:txBody>
                    <a:bodyPr/>
                    <a:lstStyle/>
                    <a:p>
                      <a:pPr>
                        <a:lnSpc>
                          <a:spcPct val="107000"/>
                        </a:lnSpc>
                        <a:spcAft>
                          <a:spcPts val="800"/>
                        </a:spcAft>
                      </a:pPr>
                      <a:r>
                        <a:rPr lang="en-CA" sz="1200" dirty="0">
                          <a:effectLst/>
                          <a:latin typeface="+mj-lt"/>
                        </a:rPr>
                        <a:t>Vice President</a:t>
                      </a:r>
                    </a:p>
                  </a:txBody>
                  <a:tcPr/>
                </a:tc>
                <a:tc>
                  <a:txBody>
                    <a:bodyPr/>
                    <a:lstStyle/>
                    <a:p>
                      <a:pPr>
                        <a:lnSpc>
                          <a:spcPct val="107000"/>
                        </a:lnSpc>
                        <a:spcAft>
                          <a:spcPts val="800"/>
                        </a:spcAft>
                      </a:pPr>
                      <a:r>
                        <a:rPr lang="en-CA" sz="1200" dirty="0">
                          <a:effectLst/>
                          <a:latin typeface="+mj-lt"/>
                        </a:rPr>
                        <a:t>June </a:t>
                      </a:r>
                      <a:r>
                        <a:rPr lang="en-CA" sz="1200" dirty="0" err="1">
                          <a:effectLst/>
                          <a:latin typeface="+mj-lt"/>
                        </a:rPr>
                        <a:t>Alikhan</a:t>
                      </a:r>
                      <a:endParaRPr lang="en-CA" sz="1200" dirty="0">
                        <a:effectLst/>
                        <a:latin typeface="+mj-lt"/>
                      </a:endParaRPr>
                    </a:p>
                  </a:txBody>
                  <a:tcPr/>
                </a:tc>
                <a:tc>
                  <a:txBody>
                    <a:bodyPr/>
                    <a:lstStyle/>
                    <a:p>
                      <a:pPr lvl="0">
                        <a:lnSpc>
                          <a:spcPct val="107000"/>
                        </a:lnSpc>
                        <a:spcAft>
                          <a:spcPts val="800"/>
                        </a:spcAft>
                        <a:buNone/>
                      </a:pPr>
                      <a:r>
                        <a:rPr lang="en-CA" sz="1200" b="0" i="0" u="none" strike="noStrike" noProof="0" dirty="0">
                          <a:effectLst/>
                          <a:latin typeface="+mj-lt"/>
                        </a:rPr>
                        <a:t>Fund Development, Executive Committee, Finance, Governance, Advocacy</a:t>
                      </a:r>
                    </a:p>
                  </a:txBody>
                  <a:tcPr marL="0" marR="0" marT="0" marB="0"/>
                </a:tc>
                <a:extLst>
                  <a:ext uri="{0D108BD9-81ED-4DB2-BD59-A6C34878D82A}">
                    <a16:rowId xmlns:a16="http://schemas.microsoft.com/office/drawing/2014/main" val="2791520835"/>
                  </a:ext>
                </a:extLst>
              </a:tr>
              <a:tr h="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200" dirty="0">
                          <a:effectLst/>
                          <a:latin typeface="+mj-lt"/>
                        </a:rPr>
                        <a:t>Treasurer</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200" dirty="0">
                          <a:effectLst/>
                          <a:latin typeface="+mj-lt"/>
                        </a:rPr>
                        <a:t>Siraj Mehdi</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CA" sz="1200" dirty="0">
                          <a:effectLst/>
                          <a:latin typeface="+mj-lt"/>
                        </a:rPr>
                        <a:t>Finance, Fund development, Executive Committee</a:t>
                      </a:r>
                      <a:endParaRPr lang="en-CA" sz="1200" dirty="0">
                        <a:effectLst/>
                        <a:latin typeface="+mj-lt"/>
                        <a:ea typeface="Calibri" panose="020F0502020204030204" pitchFamily="34" charset="0"/>
                        <a:cs typeface="Times New Roman" panose="02020603050405020304" pitchFamily="18" charset="0"/>
                      </a:endParaRPr>
                    </a:p>
                    <a:p>
                      <a:pPr>
                        <a:lnSpc>
                          <a:spcPct val="107000"/>
                        </a:lnSpc>
                        <a:spcAft>
                          <a:spcPts val="800"/>
                        </a:spcAft>
                      </a:pP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14959786"/>
                  </a:ext>
                </a:extLst>
              </a:tr>
              <a:tr h="366849">
                <a:tc>
                  <a:txBody>
                    <a:bodyPr/>
                    <a:lstStyle/>
                    <a:p>
                      <a:pPr>
                        <a:lnSpc>
                          <a:spcPct val="107000"/>
                        </a:lnSpc>
                        <a:spcAft>
                          <a:spcPts val="800"/>
                        </a:spcAft>
                      </a:pPr>
                      <a:r>
                        <a:rPr lang="en-CA" sz="1200" dirty="0">
                          <a:effectLst/>
                          <a:latin typeface="+mj-lt"/>
                        </a:rPr>
                        <a:t>Secretary</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Kuljit Bhogal</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Governance</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26946567"/>
                  </a:ext>
                </a:extLst>
              </a:tr>
              <a:tr h="435059">
                <a:tc>
                  <a:txBody>
                    <a:bodyPr/>
                    <a:lstStyle/>
                    <a:p>
                      <a:pPr>
                        <a:lnSpc>
                          <a:spcPct val="107000"/>
                        </a:lnSpc>
                        <a:spcAft>
                          <a:spcPts val="800"/>
                        </a:spcAft>
                      </a:pPr>
                      <a:r>
                        <a:rPr lang="en-CA" sz="1200" dirty="0">
                          <a:effectLst/>
                          <a:latin typeface="+mj-lt"/>
                        </a:rPr>
                        <a:t>Director at Large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Brynn Clark</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Advocacy, Public Awareness, Executive Committee</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221241564"/>
                  </a:ext>
                </a:extLst>
              </a:tr>
              <a:tr h="435059">
                <a:tc>
                  <a:txBody>
                    <a:bodyPr/>
                    <a:lstStyle/>
                    <a:p>
                      <a:pPr>
                        <a:lnSpc>
                          <a:spcPct val="107000"/>
                        </a:lnSpc>
                        <a:spcAft>
                          <a:spcPts val="800"/>
                        </a:spcAft>
                      </a:pPr>
                      <a:r>
                        <a:rPr lang="en-CA" sz="1200" dirty="0">
                          <a:effectLst/>
                          <a:latin typeface="+mj-lt"/>
                        </a:rPr>
                        <a:t>Director at Large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1200" dirty="0">
                          <a:effectLst/>
                          <a:latin typeface="+mj-lt"/>
                        </a:rPr>
                        <a:t>Cheryl Gajadhar</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US" sz="1200" dirty="0">
                          <a:effectLst/>
                          <a:latin typeface="+mj-lt"/>
                        </a:rPr>
                        <a:t>Fund Development</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59070649"/>
                  </a:ext>
                </a:extLst>
              </a:tr>
              <a:tr h="435059">
                <a:tc>
                  <a:txBody>
                    <a:bodyPr/>
                    <a:lstStyle/>
                    <a:p>
                      <a:pPr>
                        <a:lnSpc>
                          <a:spcPct val="107000"/>
                        </a:lnSpc>
                        <a:spcAft>
                          <a:spcPts val="800"/>
                        </a:spcAft>
                      </a:pPr>
                      <a:r>
                        <a:rPr lang="en-CA" sz="1200" dirty="0">
                          <a:effectLst/>
                          <a:latin typeface="+mj-lt"/>
                        </a:rPr>
                        <a:t>Director at Large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Sandra Williams-Reid</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Support and Education, </a:t>
                      </a:r>
                      <a:r>
                        <a:rPr lang="en-CA" sz="1200" kern="1200" dirty="0">
                          <a:solidFill>
                            <a:schemeClr val="dk1"/>
                          </a:solidFill>
                          <a:effectLst/>
                          <a:latin typeface="+mn-lt"/>
                          <a:ea typeface="+mn-ea"/>
                          <a:cs typeface="+mn-cs"/>
                        </a:rPr>
                        <a:t>Executive Committee</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764145129"/>
                  </a:ext>
                </a:extLst>
              </a:tr>
              <a:tr h="435059">
                <a:tc>
                  <a:txBody>
                    <a:bodyPr/>
                    <a:lstStyle/>
                    <a:p>
                      <a:pPr>
                        <a:lnSpc>
                          <a:spcPct val="107000"/>
                        </a:lnSpc>
                        <a:spcAft>
                          <a:spcPts val="800"/>
                        </a:spcAft>
                      </a:pPr>
                      <a:r>
                        <a:rPr lang="en-CA" sz="1200" dirty="0">
                          <a:effectLst/>
                          <a:latin typeface="+mj-lt"/>
                        </a:rPr>
                        <a:t>Director at Large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Jillian Cooper</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Public Awareness,</a:t>
                      </a:r>
                      <a:r>
                        <a:rPr lang="en-CA" sz="1200" kern="1200" dirty="0">
                          <a:solidFill>
                            <a:schemeClr val="dk1"/>
                          </a:solidFill>
                          <a:effectLst/>
                          <a:latin typeface="+mn-lt"/>
                          <a:ea typeface="+mn-ea"/>
                          <a:cs typeface="+mn-cs"/>
                        </a:rPr>
                        <a:t> Executive Committee</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448998668"/>
                  </a:ext>
                </a:extLst>
              </a:tr>
              <a:tr h="435059">
                <a:tc>
                  <a:txBody>
                    <a:bodyPr/>
                    <a:lstStyle/>
                    <a:p>
                      <a:pPr>
                        <a:lnSpc>
                          <a:spcPct val="107000"/>
                        </a:lnSpc>
                        <a:spcAft>
                          <a:spcPts val="800"/>
                        </a:spcAft>
                      </a:pPr>
                      <a:r>
                        <a:rPr lang="en-CA" sz="1200" dirty="0">
                          <a:effectLst/>
                          <a:latin typeface="+mj-lt"/>
                        </a:rPr>
                        <a:t>Director at Large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Joseph Braithwaite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Fund Development, </a:t>
                      </a:r>
                      <a:r>
                        <a:rPr lang="en-CA" sz="1200" kern="1200" dirty="0">
                          <a:solidFill>
                            <a:schemeClr val="dk1"/>
                          </a:solidFill>
                          <a:effectLst/>
                          <a:latin typeface="+mn-lt"/>
                          <a:ea typeface="+mn-ea"/>
                          <a:cs typeface="+mn-cs"/>
                        </a:rPr>
                        <a:t>Executive Committee</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952536733"/>
                  </a:ext>
                </a:extLst>
              </a:tr>
              <a:tr h="435059">
                <a:tc>
                  <a:txBody>
                    <a:bodyPr/>
                    <a:lstStyle/>
                    <a:p>
                      <a:pPr>
                        <a:lnSpc>
                          <a:spcPct val="107000"/>
                        </a:lnSpc>
                        <a:spcAft>
                          <a:spcPts val="800"/>
                        </a:spcAft>
                      </a:pPr>
                      <a:r>
                        <a:rPr lang="en-CA" sz="1200" dirty="0">
                          <a:effectLst/>
                          <a:latin typeface="+mj-lt"/>
                        </a:rPr>
                        <a:t>Director at Large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Faraz Islam</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Fund Development</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070650645"/>
                  </a:ext>
                </a:extLst>
              </a:tr>
              <a:tr h="435059">
                <a:tc>
                  <a:txBody>
                    <a:bodyPr/>
                    <a:lstStyle/>
                    <a:p>
                      <a:pPr>
                        <a:lnSpc>
                          <a:spcPct val="107000"/>
                        </a:lnSpc>
                        <a:spcAft>
                          <a:spcPts val="800"/>
                        </a:spcAft>
                      </a:pPr>
                      <a:r>
                        <a:rPr lang="en-CA" sz="1200" dirty="0">
                          <a:effectLst/>
                          <a:latin typeface="+mj-lt"/>
                        </a:rPr>
                        <a:t>Director at Large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Uzair Jalil</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Governance, Executive Committee</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34398986"/>
                  </a:ext>
                </a:extLst>
              </a:tr>
              <a:tr h="435059">
                <a:tc>
                  <a:txBody>
                    <a:bodyPr/>
                    <a:lstStyle/>
                    <a:p>
                      <a:pPr>
                        <a:lnSpc>
                          <a:spcPct val="107000"/>
                        </a:lnSpc>
                        <a:spcAft>
                          <a:spcPts val="800"/>
                        </a:spcAft>
                      </a:pPr>
                      <a:r>
                        <a:rPr lang="en-CA" sz="1200" dirty="0">
                          <a:effectLst/>
                          <a:latin typeface="+mj-lt"/>
                        </a:rPr>
                        <a:t>Director at Large</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Brent Leonard</a:t>
                      </a:r>
                      <a:endParaRPr lang="en-CA" sz="1200" dirty="0">
                        <a:effectLst/>
                        <a:latin typeface="+mj-lt"/>
                        <a:ea typeface="Calibri" panose="020F0502020204030204" pitchFamily="34" charset="0"/>
                        <a:cs typeface="Times New Roman" panose="02020603050405020304" pitchFamily="18" charset="0"/>
                      </a:endParaRPr>
                    </a:p>
                  </a:txBody>
                  <a:tcPr/>
                </a:tc>
                <a:tc>
                  <a:txBody>
                    <a:bodyPr/>
                    <a:lstStyle/>
                    <a:p>
                      <a:pPr>
                        <a:lnSpc>
                          <a:spcPct val="107000"/>
                        </a:lnSpc>
                        <a:spcAft>
                          <a:spcPts val="800"/>
                        </a:spcAft>
                      </a:pPr>
                      <a:r>
                        <a:rPr lang="en-CA" sz="1200" dirty="0">
                          <a:effectLst/>
                          <a:latin typeface="+mj-lt"/>
                        </a:rPr>
                        <a:t>Support and Education</a:t>
                      </a:r>
                      <a:endParaRPr lang="en-CA" sz="1200" dirty="0">
                        <a:effectLst/>
                        <a:latin typeface="+mj-lt"/>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564333559"/>
                  </a:ext>
                </a:extLst>
              </a:tr>
            </a:tbl>
          </a:graphicData>
        </a:graphic>
      </p:graphicFrame>
      <p:sp>
        <p:nvSpPr>
          <p:cNvPr id="10" name="TextBox 9">
            <a:extLst>
              <a:ext uri="{FF2B5EF4-FFF2-40B4-BE49-F238E27FC236}">
                <a16:creationId xmlns:a16="http://schemas.microsoft.com/office/drawing/2014/main" id="{403D9731-6B2D-4C7B-AFAA-91F869CDCF7D}"/>
              </a:ext>
            </a:extLst>
          </p:cNvPr>
          <p:cNvSpPr txBox="1"/>
          <p:nvPr/>
        </p:nvSpPr>
        <p:spPr>
          <a:xfrm>
            <a:off x="42319" y="2526642"/>
            <a:ext cx="2243681" cy="2585323"/>
          </a:xfrm>
          <a:prstGeom prst="rect">
            <a:avLst/>
          </a:prstGeom>
          <a:noFill/>
        </p:spPr>
        <p:txBody>
          <a:bodyPr wrap="square">
            <a:spAutoFit/>
          </a:bodyPr>
          <a:lstStyle/>
          <a:p>
            <a:r>
              <a:rPr lang="en-CA" dirty="0">
                <a:ln w="0"/>
                <a:solidFill>
                  <a:schemeClr val="bg1"/>
                </a:solidFill>
                <a:effectLst>
                  <a:outerShdw blurRad="38100" dist="19050" dir="2700000" algn="tl" rotWithShape="0">
                    <a:schemeClr val="dk1">
                      <a:alpha val="40000"/>
                    </a:schemeClr>
                  </a:outerShdw>
                </a:effectLst>
              </a:rPr>
              <a:t>Thank you to the Board Members who will be leaving or have left the Board this year: </a:t>
            </a:r>
          </a:p>
          <a:p>
            <a:endParaRPr lang="en-CA" dirty="0">
              <a:ln w="0"/>
              <a:solidFill>
                <a:schemeClr val="bg1"/>
              </a:solidFill>
              <a:effectLst>
                <a:outerShdw blurRad="38100" dist="19050" dir="2700000" algn="tl" rotWithShape="0">
                  <a:schemeClr val="dk1">
                    <a:alpha val="40000"/>
                  </a:schemeClr>
                </a:outerShdw>
              </a:effectLst>
            </a:endParaRPr>
          </a:p>
          <a:p>
            <a:r>
              <a:rPr lang="en-CA" dirty="0">
                <a:ln w="0"/>
                <a:solidFill>
                  <a:schemeClr val="bg1"/>
                </a:solidFill>
                <a:effectLst>
                  <a:outerShdw blurRad="38100" dist="19050" dir="2700000" algn="tl" rotWithShape="0">
                    <a:schemeClr val="dk1">
                      <a:alpha val="40000"/>
                    </a:schemeClr>
                  </a:outerShdw>
                </a:effectLst>
              </a:rPr>
              <a:t>Joseph Braithwaite</a:t>
            </a:r>
          </a:p>
          <a:p>
            <a:r>
              <a:rPr lang="en-CA" dirty="0" err="1">
                <a:ln w="0"/>
                <a:solidFill>
                  <a:schemeClr val="bg1"/>
                </a:solidFill>
                <a:effectLst>
                  <a:outerShdw blurRad="38100" dist="19050" dir="2700000" algn="tl" rotWithShape="0">
                    <a:schemeClr val="dk1">
                      <a:alpha val="40000"/>
                    </a:schemeClr>
                  </a:outerShdw>
                </a:effectLst>
              </a:rPr>
              <a:t>Faizan</a:t>
            </a:r>
            <a:r>
              <a:rPr lang="en-CA" dirty="0">
                <a:ln w="0"/>
                <a:solidFill>
                  <a:schemeClr val="bg1"/>
                </a:solidFill>
                <a:effectLst>
                  <a:outerShdw blurRad="38100" dist="19050" dir="2700000" algn="tl" rotWithShape="0">
                    <a:schemeClr val="dk1">
                      <a:alpha val="40000"/>
                    </a:schemeClr>
                  </a:outerShdw>
                </a:effectLst>
              </a:rPr>
              <a:t> Bari</a:t>
            </a:r>
          </a:p>
          <a:p>
            <a:r>
              <a:rPr lang="en-CA" dirty="0" err="1">
                <a:ln w="0"/>
                <a:solidFill>
                  <a:schemeClr val="bg1"/>
                </a:solidFill>
                <a:effectLst>
                  <a:outerShdw blurRad="38100" dist="19050" dir="2700000" algn="tl" rotWithShape="0">
                    <a:schemeClr val="dk1">
                      <a:alpha val="40000"/>
                    </a:schemeClr>
                  </a:outerShdw>
                </a:effectLst>
              </a:rPr>
              <a:t>Kuljit</a:t>
            </a:r>
            <a:r>
              <a:rPr lang="en-CA" dirty="0">
                <a:ln w="0"/>
                <a:solidFill>
                  <a:schemeClr val="bg1"/>
                </a:solidFill>
                <a:effectLst>
                  <a:outerShdw blurRad="38100" dist="19050" dir="2700000" algn="tl" rotWithShape="0">
                    <a:schemeClr val="dk1">
                      <a:alpha val="40000"/>
                    </a:schemeClr>
                  </a:outerShdw>
                </a:effectLst>
              </a:rPr>
              <a:t> </a:t>
            </a:r>
            <a:r>
              <a:rPr lang="en-CA" dirty="0" err="1">
                <a:ln w="0"/>
                <a:solidFill>
                  <a:schemeClr val="bg1"/>
                </a:solidFill>
                <a:effectLst>
                  <a:outerShdw blurRad="38100" dist="19050" dir="2700000" algn="tl" rotWithShape="0">
                    <a:schemeClr val="dk1">
                      <a:alpha val="40000"/>
                    </a:schemeClr>
                  </a:outerShdw>
                </a:effectLst>
              </a:rPr>
              <a:t>Bhogal</a:t>
            </a:r>
            <a:r>
              <a:rPr lang="en-CA" dirty="0">
                <a:ln w="0"/>
                <a:solidFill>
                  <a:schemeClr val="bg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163776130"/>
      </p:ext>
    </p:extLst>
  </p:cSld>
  <p:clrMapOvr>
    <a:masterClrMapping/>
  </p:clrMapOvr>
  <p:transition spd="med">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24" y="1036182"/>
            <a:ext cx="2299606" cy="1143000"/>
          </a:xfrm>
        </p:spPr>
        <p:txBody>
          <a:bodyPr>
            <a:normAutofit fontScale="90000"/>
          </a:bodyPr>
          <a:lstStyle/>
          <a:p>
            <a:r>
              <a:rPr lang="en-CA" b="1" dirty="0"/>
              <a:t>Thank You to our Office Staff</a:t>
            </a:r>
          </a:p>
        </p:txBody>
      </p:sp>
      <p:sp>
        <p:nvSpPr>
          <p:cNvPr id="3" name="Content Placeholder 2"/>
          <p:cNvSpPr>
            <a:spLocks noGrp="1"/>
          </p:cNvSpPr>
          <p:nvPr>
            <p:ph idx="1"/>
          </p:nvPr>
        </p:nvSpPr>
        <p:spPr>
          <a:xfrm>
            <a:off x="2458430" y="1147692"/>
            <a:ext cx="6096000" cy="3531127"/>
          </a:xfrm>
        </p:spPr>
        <p:txBody>
          <a:bodyPr vert="horz" lIns="91440" tIns="45720" rIns="91440" bIns="45720" rtlCol="0" anchor="t">
            <a:normAutofit lnSpcReduction="10000"/>
          </a:bodyPr>
          <a:lstStyle/>
          <a:p>
            <a:pPr lvl="1" indent="0">
              <a:buNone/>
              <a:defRPr/>
            </a:pPr>
            <a:endParaRPr lang="en-CA" dirty="0"/>
          </a:p>
          <a:p>
            <a:pPr lvl="1" indent="0">
              <a:buNone/>
              <a:defRPr/>
            </a:pPr>
            <a:r>
              <a:rPr lang="en-CA" dirty="0">
                <a:solidFill>
                  <a:schemeClr val="tx1"/>
                </a:solidFill>
              </a:rPr>
              <a:t>THANK YOU to </a:t>
            </a:r>
            <a:r>
              <a:rPr lang="en-CA" b="1" dirty="0">
                <a:solidFill>
                  <a:schemeClr val="tx1"/>
                </a:solidFill>
              </a:rPr>
              <a:t>Karen </a:t>
            </a:r>
            <a:r>
              <a:rPr lang="en-CA" b="1" dirty="0" err="1">
                <a:solidFill>
                  <a:schemeClr val="tx1"/>
                </a:solidFill>
              </a:rPr>
              <a:t>Furlotte</a:t>
            </a:r>
            <a:r>
              <a:rPr lang="en-CA" b="1" dirty="0">
                <a:solidFill>
                  <a:schemeClr val="tx1"/>
                </a:solidFill>
              </a:rPr>
              <a:t>, Martina </a:t>
            </a:r>
            <a:r>
              <a:rPr lang="en-CA" b="1" dirty="0" err="1">
                <a:solidFill>
                  <a:schemeClr val="tx1"/>
                </a:solidFill>
              </a:rPr>
              <a:t>Whittick</a:t>
            </a:r>
            <a:r>
              <a:rPr lang="en-CA" b="1" dirty="0">
                <a:solidFill>
                  <a:schemeClr val="tx1"/>
                </a:solidFill>
              </a:rPr>
              <a:t>, and Hajra Batool </a:t>
            </a:r>
            <a:r>
              <a:rPr lang="en-CA" dirty="0">
                <a:solidFill>
                  <a:schemeClr val="tx1"/>
                </a:solidFill>
              </a:rPr>
              <a:t>for their dedication and commitment. </a:t>
            </a:r>
          </a:p>
          <a:p>
            <a:pPr lvl="1" indent="0">
              <a:buNone/>
              <a:defRPr/>
            </a:pPr>
            <a:endParaRPr lang="en-CA" b="1" dirty="0">
              <a:solidFill>
                <a:schemeClr val="tx1"/>
              </a:solidFill>
            </a:endParaRPr>
          </a:p>
          <a:p>
            <a:pPr lvl="1" indent="0">
              <a:buNone/>
              <a:defRPr/>
            </a:pPr>
            <a:r>
              <a:rPr lang="en-CA" b="1" dirty="0">
                <a:solidFill>
                  <a:schemeClr val="tx1"/>
                </a:solidFill>
              </a:rPr>
              <a:t>Jeremy Houston </a:t>
            </a:r>
            <a:r>
              <a:rPr lang="en-CA" dirty="0">
                <a:solidFill>
                  <a:schemeClr val="tx1"/>
                </a:solidFill>
              </a:rPr>
              <a:t>left Lupus Ontario in October, 2021.  We thank him for all his work over the past year.</a:t>
            </a:r>
          </a:p>
          <a:p>
            <a:pPr lvl="1" indent="0">
              <a:buNone/>
              <a:defRPr/>
            </a:pPr>
            <a:endParaRPr lang="en-CA" dirty="0">
              <a:solidFill>
                <a:schemeClr val="tx1"/>
              </a:solidFill>
            </a:endParaRPr>
          </a:p>
          <a:p>
            <a:pPr lvl="1" indent="0">
              <a:buNone/>
              <a:defRPr/>
            </a:pPr>
            <a:r>
              <a:rPr lang="en-CA" b="1" dirty="0">
                <a:solidFill>
                  <a:schemeClr val="tx1"/>
                </a:solidFill>
              </a:rPr>
              <a:t>Sahara Mehdi </a:t>
            </a:r>
            <a:r>
              <a:rPr lang="en-CA" dirty="0">
                <a:solidFill>
                  <a:schemeClr val="tx1"/>
                </a:solidFill>
              </a:rPr>
              <a:t>worked with us over the summer of 2021 on our Social Media team.  We thank her for her contribution and wish her all the best for her year at school. </a:t>
            </a:r>
            <a:endParaRPr lang="en-CA" dirty="0">
              <a:solidFill>
                <a:schemeClr val="tx1"/>
              </a:solidFill>
              <a:cs typeface="Calibri"/>
            </a:endParaRPr>
          </a:p>
          <a:p>
            <a:pPr lvl="1" indent="0">
              <a:buNone/>
              <a:defRPr/>
            </a:pPr>
            <a:endParaRPr lang="en-CA" dirty="0"/>
          </a:p>
          <a:p>
            <a:pPr lvl="1" indent="0">
              <a:buNone/>
              <a:defRPr/>
            </a:pPr>
            <a:endParaRPr lang="en-CA" dirty="0"/>
          </a:p>
          <a:p>
            <a:pPr lvl="1" indent="0">
              <a:buNone/>
              <a:defRPr/>
            </a:pPr>
            <a:endParaRPr lang="en-CA" dirty="0"/>
          </a:p>
          <a:p>
            <a:pPr marL="0" indent="0">
              <a:buNone/>
            </a:pP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62" y="0"/>
            <a:ext cx="1380055" cy="62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396011"/>
      </p:ext>
    </p:extLst>
  </p:cSld>
  <p:clrMapOvr>
    <a:masterClrMapping/>
  </p:clrMapOvr>
  <p:transition spd="med">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262" y="1217567"/>
            <a:ext cx="6664569" cy="2547859"/>
          </a:xfrm>
        </p:spPr>
        <p:txBody>
          <a:bodyPr>
            <a:noAutofit/>
          </a:bodyPr>
          <a:lstStyle/>
          <a:p>
            <a:r>
              <a:rPr lang="en-CA" sz="4800" dirty="0">
                <a:latin typeface="Calibri" panose="020F0502020204030204" pitchFamily="34" charset="0"/>
                <a:cs typeface="Calibri" panose="020F0502020204030204" pitchFamily="34" charset="0"/>
              </a:rPr>
              <a:t>The Board for 2021-2022 </a:t>
            </a:r>
            <a:endParaRPr lang="en-CA" sz="4800" b="1"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p:txBody>
          <a:bodyPr/>
          <a:lstStyle/>
          <a:p>
            <a:r>
              <a:rPr lang="en-CA"/>
              <a:t>Lupus Ontario Rev. 2021-03-20</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262" y="0"/>
            <a:ext cx="1459523" cy="65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E212F56A-C63F-413D-8688-9BEEDF2E057E}"/>
              </a:ext>
            </a:extLst>
          </p:cNvPr>
          <p:cNvSpPr/>
          <p:nvPr/>
        </p:nvSpPr>
        <p:spPr>
          <a:xfrm>
            <a:off x="6981093" y="706521"/>
            <a:ext cx="2162907" cy="5444958"/>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824262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2424"/>
            <a:ext cx="2479431" cy="1143000"/>
          </a:xfrm>
        </p:spPr>
        <p:txBody>
          <a:bodyPr>
            <a:normAutofit fontScale="90000"/>
          </a:bodyPr>
          <a:lstStyle/>
          <a:p>
            <a:r>
              <a:rPr lang="en-CA" sz="3600" b="1" dirty="0"/>
              <a:t>Meet Your New Board Member, Lisa Bilodeau</a:t>
            </a:r>
          </a:p>
        </p:txBody>
      </p:sp>
      <p:sp>
        <p:nvSpPr>
          <p:cNvPr id="3" name="Content Placeholder 2"/>
          <p:cNvSpPr>
            <a:spLocks noGrp="1"/>
          </p:cNvSpPr>
          <p:nvPr>
            <p:ph idx="1"/>
          </p:nvPr>
        </p:nvSpPr>
        <p:spPr>
          <a:xfrm>
            <a:off x="2743200" y="712300"/>
            <a:ext cx="5783757" cy="5083086"/>
          </a:xfrm>
        </p:spPr>
        <p:txBody>
          <a:bodyPr vert="horz" lIns="91440" tIns="45720" rIns="91440" bIns="45720" rtlCol="0" anchor="t">
            <a:noAutofit/>
          </a:bodyPr>
          <a:lstStyle/>
          <a:p>
            <a:pPr lvl="1" indent="0">
              <a:buNone/>
              <a:defRPr/>
            </a:pPr>
            <a:endParaRPr lang="en-CA" sz="1600" dirty="0">
              <a:cs typeface="Calibri"/>
            </a:endParaRPr>
          </a:p>
          <a:p>
            <a:pPr rtl="0" fontAlgn="base"/>
            <a:r>
              <a:rPr lang="en-US" sz="1700" dirty="0">
                <a:solidFill>
                  <a:schemeClr val="tx1"/>
                </a:solidFill>
              </a:rPr>
              <a:t>Prior to her diagnosis of SLE and Sjogren’s in 2016, Lisa​ spent 20 years in the Advertising &amp; Marketing industry​ working on many top-level brands. She worked with a diverse​ range of creative and client teams.​</a:t>
            </a:r>
            <a:endParaRPr lang="en-US" sz="1700" dirty="0">
              <a:solidFill>
                <a:schemeClr val="tx1"/>
              </a:solidFill>
              <a:ea typeface="Open sans"/>
              <a:cs typeface="Open sans"/>
            </a:endParaRPr>
          </a:p>
          <a:p>
            <a:pPr rtl="0" fontAlgn="base"/>
            <a:r>
              <a:rPr lang="en-US" sz="1700" dirty="0">
                <a:solidFill>
                  <a:schemeClr val="tx1"/>
                </a:solidFill>
              </a:rPr>
              <a:t>Lisa is looking forward to bringing her marketing and</a:t>
            </a:r>
            <a:r>
              <a:rPr lang="en-CA" sz="1700" dirty="0">
                <a:solidFill>
                  <a:schemeClr val="tx1"/>
                </a:solidFill>
              </a:rPr>
              <a:t>​ </a:t>
            </a:r>
            <a:r>
              <a:rPr lang="en-US" sz="1700" dirty="0">
                <a:solidFill>
                  <a:schemeClr val="tx1"/>
                </a:solidFill>
              </a:rPr>
              <a:t>communication experience to the Public Awareness</a:t>
            </a:r>
            <a:r>
              <a:rPr lang="en-CA" sz="1700" dirty="0">
                <a:solidFill>
                  <a:schemeClr val="tx1"/>
                </a:solidFill>
              </a:rPr>
              <a:t>​ </a:t>
            </a:r>
            <a:r>
              <a:rPr lang="en-US" sz="1700" dirty="0">
                <a:solidFill>
                  <a:schemeClr val="tx1"/>
                </a:solidFill>
              </a:rPr>
              <a:t>Committee, promoting Lupus Ontario’s mission through </a:t>
            </a:r>
            <a:r>
              <a:rPr lang="en-CA" sz="1700" dirty="0">
                <a:solidFill>
                  <a:schemeClr val="tx1"/>
                </a:solidFill>
              </a:rPr>
              <a:t>​</a:t>
            </a:r>
            <a:r>
              <a:rPr lang="en-US" sz="1700" dirty="0">
                <a:solidFill>
                  <a:schemeClr val="tx1"/>
                </a:solidFill>
              </a:rPr>
              <a:t>advocacy, education, and awareness.</a:t>
            </a:r>
            <a:r>
              <a:rPr lang="en-CA" sz="1700" dirty="0">
                <a:solidFill>
                  <a:schemeClr val="tx1"/>
                </a:solidFill>
              </a:rPr>
              <a:t>​</a:t>
            </a:r>
            <a:endParaRPr lang="en-CA" sz="1700" dirty="0">
              <a:solidFill>
                <a:schemeClr val="tx1"/>
              </a:solidFill>
              <a:ea typeface="Open sans"/>
              <a:cs typeface="Open sans"/>
            </a:endParaRPr>
          </a:p>
          <a:p>
            <a:pPr rtl="0" fontAlgn="base"/>
            <a:r>
              <a:rPr lang="en-US" sz="1700" dirty="0">
                <a:solidFill>
                  <a:schemeClr val="tx1"/>
                </a:solidFill>
              </a:rPr>
              <a:t>Living in Burlington, Lisa also volunteers in her community as a​ Little Free Library steward promoting literacy, and with 100​ Women Who Care Burlington, supporting and promoting local​ charitable organizations.​</a:t>
            </a:r>
            <a:endParaRPr lang="en-US" sz="1700" dirty="0">
              <a:solidFill>
                <a:schemeClr val="tx1"/>
              </a:solidFill>
              <a:ea typeface="Open sans"/>
              <a:cs typeface="Open sans"/>
            </a:endParaRPr>
          </a:p>
          <a:p>
            <a:pPr marL="0" indent="0">
              <a:buNone/>
            </a:pPr>
            <a:endParaRPr lang="en-CA" sz="1600"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91" y="31701"/>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FD184458-C33B-46CE-A431-41F83E26F3E7}"/>
              </a:ext>
            </a:extLst>
          </p:cNvPr>
          <p:cNvPicPr>
            <a:picLocks noChangeAspect="1"/>
          </p:cNvPicPr>
          <p:nvPr/>
        </p:nvPicPr>
        <p:blipFill>
          <a:blip r:embed="rId4"/>
          <a:stretch>
            <a:fillRect/>
          </a:stretch>
        </p:blipFill>
        <p:spPr>
          <a:xfrm>
            <a:off x="0" y="3485069"/>
            <a:ext cx="2590800" cy="2590800"/>
          </a:xfrm>
          <a:prstGeom prst="rect">
            <a:avLst/>
          </a:prstGeom>
        </p:spPr>
      </p:pic>
    </p:spTree>
    <p:extLst>
      <p:ext uri="{BB962C8B-B14F-4D97-AF65-F5344CB8AC3E}">
        <p14:creationId xmlns:p14="http://schemas.microsoft.com/office/powerpoint/2010/main" val="3197481439"/>
      </p:ext>
    </p:extLst>
  </p:cSld>
  <p:clrMapOvr>
    <a:masterClrMapping/>
  </p:clrMapOvr>
  <p:transition spd="med">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89" y="1311975"/>
            <a:ext cx="2232684" cy="1143000"/>
          </a:xfrm>
        </p:spPr>
        <p:txBody>
          <a:bodyPr>
            <a:normAutofit fontScale="90000"/>
          </a:bodyPr>
          <a:lstStyle/>
          <a:p>
            <a:r>
              <a:rPr lang="en-CA" b="1" dirty="0"/>
              <a:t>Board of Directors</a:t>
            </a:r>
            <a:br>
              <a:rPr lang="en-CA" b="1" dirty="0"/>
            </a:br>
            <a:r>
              <a:rPr lang="en-CA" b="1" dirty="0"/>
              <a:t>Slate</a:t>
            </a:r>
          </a:p>
        </p:txBody>
      </p:sp>
      <p:sp>
        <p:nvSpPr>
          <p:cNvPr id="3" name="Content Placeholder 2"/>
          <p:cNvSpPr>
            <a:spLocks noGrp="1"/>
          </p:cNvSpPr>
          <p:nvPr>
            <p:ph idx="1"/>
          </p:nvPr>
        </p:nvSpPr>
        <p:spPr>
          <a:xfrm>
            <a:off x="2209800" y="1375515"/>
            <a:ext cx="6477000" cy="4680520"/>
          </a:xfrm>
        </p:spPr>
        <p:txBody>
          <a:bodyPr>
            <a:normAutofit/>
          </a:bodyPr>
          <a:lstStyle/>
          <a:p>
            <a:pPr lvl="1" indent="0">
              <a:buNone/>
              <a:defRPr/>
            </a:pPr>
            <a:endParaRPr lang="en-CA" dirty="0"/>
          </a:p>
          <a:p>
            <a:pPr lvl="1" indent="0">
              <a:buNone/>
              <a:defRPr/>
            </a:pPr>
            <a:endParaRPr lang="en-CA" dirty="0"/>
          </a:p>
          <a:p>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109661"/>
            <a:ext cx="1415770" cy="637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7">
            <a:extLst>
              <a:ext uri="{FF2B5EF4-FFF2-40B4-BE49-F238E27FC236}">
                <a16:creationId xmlns:a16="http://schemas.microsoft.com/office/drawing/2014/main" id="{5E629FB5-820C-4711-9614-90FBCF6B1D21}"/>
              </a:ext>
            </a:extLst>
          </p:cNvPr>
          <p:cNvGraphicFramePr>
            <a:graphicFrameLocks noGrp="1"/>
          </p:cNvGraphicFramePr>
          <p:nvPr>
            <p:extLst>
              <p:ext uri="{D42A27DB-BD31-4B8C-83A1-F6EECF244321}">
                <p14:modId xmlns:p14="http://schemas.microsoft.com/office/powerpoint/2010/main" val="3971533013"/>
              </p:ext>
            </p:extLst>
          </p:nvPr>
        </p:nvGraphicFramePr>
        <p:xfrm>
          <a:off x="2689884" y="823736"/>
          <a:ext cx="6082796" cy="5186678"/>
        </p:xfrm>
        <a:graphic>
          <a:graphicData uri="http://schemas.openxmlformats.org/drawingml/2006/table">
            <a:tbl>
              <a:tblPr firstRow="1" bandRow="1">
                <a:tableStyleId>{5C22544A-7EE6-4342-B048-85BDC9FD1C3A}</a:tableStyleId>
              </a:tblPr>
              <a:tblGrid>
                <a:gridCol w="3322828">
                  <a:extLst>
                    <a:ext uri="{9D8B030D-6E8A-4147-A177-3AD203B41FA5}">
                      <a16:colId xmlns:a16="http://schemas.microsoft.com/office/drawing/2014/main" val="4294926455"/>
                    </a:ext>
                  </a:extLst>
                </a:gridCol>
                <a:gridCol w="2759968">
                  <a:extLst>
                    <a:ext uri="{9D8B030D-6E8A-4147-A177-3AD203B41FA5}">
                      <a16:colId xmlns:a16="http://schemas.microsoft.com/office/drawing/2014/main" val="1706191361"/>
                    </a:ext>
                  </a:extLst>
                </a:gridCol>
              </a:tblGrid>
              <a:tr h="334465">
                <a:tc>
                  <a:txBody>
                    <a:bodyPr/>
                    <a:lstStyle/>
                    <a:p>
                      <a:r>
                        <a:rPr lang="en-CA" dirty="0">
                          <a:latin typeface="+mj-lt"/>
                        </a:rPr>
                        <a:t>Nominee</a:t>
                      </a:r>
                    </a:p>
                  </a:txBody>
                  <a:tcPr>
                    <a:solidFill>
                      <a:srgbClr val="7030A0"/>
                    </a:solidFill>
                  </a:tcPr>
                </a:tc>
                <a:tc>
                  <a:txBody>
                    <a:bodyPr/>
                    <a:lstStyle/>
                    <a:p>
                      <a:r>
                        <a:rPr lang="en-CA" dirty="0">
                          <a:latin typeface="+mj-lt"/>
                        </a:rPr>
                        <a:t>Position</a:t>
                      </a:r>
                    </a:p>
                  </a:txBody>
                  <a:tcPr>
                    <a:solidFill>
                      <a:srgbClr val="7030A0"/>
                    </a:solidFill>
                  </a:tcPr>
                </a:tc>
                <a:extLst>
                  <a:ext uri="{0D108BD9-81ED-4DB2-BD59-A6C34878D82A}">
                    <a16:rowId xmlns:a16="http://schemas.microsoft.com/office/drawing/2014/main" val="1150956207"/>
                  </a:ext>
                </a:extLst>
              </a:tr>
              <a:tr h="370840">
                <a:tc gridSpan="2">
                  <a:txBody>
                    <a:bodyPr/>
                    <a:lstStyle/>
                    <a:p>
                      <a:pPr algn="ctr"/>
                      <a:r>
                        <a:rPr lang="en-CA" b="1" dirty="0">
                          <a:latin typeface="+mj-lt"/>
                        </a:rPr>
                        <a:t>Elected for a 2 year Term</a:t>
                      </a:r>
                    </a:p>
                  </a:txBody>
                  <a:tcPr/>
                </a:tc>
                <a:tc hMerge="1">
                  <a:txBody>
                    <a:bodyPr/>
                    <a:lstStyle/>
                    <a:p>
                      <a:endParaRPr lang="en-CA"/>
                    </a:p>
                  </a:txBody>
                  <a:tcPr/>
                </a:tc>
                <a:extLst>
                  <a:ext uri="{0D108BD9-81ED-4DB2-BD59-A6C34878D82A}">
                    <a16:rowId xmlns:a16="http://schemas.microsoft.com/office/drawing/2014/main" val="918052735"/>
                  </a:ext>
                </a:extLst>
              </a:tr>
              <a:tr h="370840">
                <a:tc>
                  <a:txBody>
                    <a:bodyPr/>
                    <a:lstStyle/>
                    <a:p>
                      <a:pPr lvl="0">
                        <a:buNone/>
                      </a:pPr>
                      <a:r>
                        <a:rPr lang="en-CA" dirty="0">
                          <a:latin typeface="+mj-lt"/>
                        </a:rPr>
                        <a:t>Brynn Clark</a:t>
                      </a:r>
                    </a:p>
                  </a:txBody>
                  <a:tcPr/>
                </a:tc>
                <a:tc>
                  <a:txBody>
                    <a:bodyPr/>
                    <a:lstStyle/>
                    <a:p>
                      <a:pPr marL="0" marR="0" lvl="0" indent="0" algn="l" rtl="0">
                        <a:lnSpc>
                          <a:spcPct val="100000"/>
                        </a:lnSpc>
                        <a:spcBef>
                          <a:spcPts val="0"/>
                        </a:spcBef>
                        <a:spcAft>
                          <a:spcPts val="0"/>
                        </a:spcAft>
                        <a:buClrTx/>
                        <a:buSzTx/>
                        <a:buFontTx/>
                        <a:buNone/>
                      </a:pPr>
                      <a:r>
                        <a:rPr lang="en-CA" sz="1800" b="0" i="0" u="none" strike="noStrike" kern="1200" cap="none" spc="0" normalizeH="0" baseline="0" noProof="0" dirty="0">
                          <a:ln>
                            <a:noFill/>
                          </a:ln>
                          <a:effectLst/>
                          <a:uLnTx/>
                          <a:uFillTx/>
                          <a:latin typeface="+mj-lt"/>
                          <a:ea typeface="+mn-ea"/>
                          <a:cs typeface="+mn-cs"/>
                        </a:rPr>
                        <a:t>Director at Large</a:t>
                      </a:r>
                    </a:p>
                  </a:txBody>
                  <a:tcPr/>
                </a:tc>
                <a:extLst>
                  <a:ext uri="{0D108BD9-81ED-4DB2-BD59-A6C34878D82A}">
                    <a16:rowId xmlns:a16="http://schemas.microsoft.com/office/drawing/2014/main" val="4272441826"/>
                  </a:ext>
                </a:extLst>
              </a:tr>
              <a:tr h="370840">
                <a:tc>
                  <a:txBody>
                    <a:bodyPr/>
                    <a:lstStyle/>
                    <a:p>
                      <a:pPr lvl="0">
                        <a:buNone/>
                      </a:pPr>
                      <a:r>
                        <a:rPr lang="en-CA" dirty="0">
                          <a:latin typeface="+mj-lt"/>
                        </a:rPr>
                        <a:t>Sandra Williams Reid</a:t>
                      </a:r>
                    </a:p>
                  </a:txBody>
                  <a:tcPr/>
                </a:tc>
                <a:tc>
                  <a:txBody>
                    <a:bodyPr/>
                    <a:lstStyle/>
                    <a:p>
                      <a:pPr marL="0" marR="0" lvl="0" indent="0" algn="l" rtl="0">
                        <a:lnSpc>
                          <a:spcPct val="100000"/>
                        </a:lnSpc>
                        <a:spcBef>
                          <a:spcPts val="0"/>
                        </a:spcBef>
                        <a:spcAft>
                          <a:spcPts val="0"/>
                        </a:spcAft>
                        <a:buClrTx/>
                        <a:buSzTx/>
                        <a:buFontTx/>
                        <a:buNone/>
                      </a:pPr>
                      <a:r>
                        <a:rPr lang="en-CA" sz="1800" b="0" i="0" u="none" strike="noStrike" kern="1200" cap="none" spc="0" normalizeH="0" baseline="0" noProof="0" dirty="0">
                          <a:ln>
                            <a:noFill/>
                          </a:ln>
                          <a:effectLst/>
                          <a:uLnTx/>
                          <a:uFillTx/>
                          <a:latin typeface="+mj-lt"/>
                          <a:ea typeface="+mn-ea"/>
                          <a:cs typeface="+mn-cs"/>
                        </a:rPr>
                        <a:t>Director at Large</a:t>
                      </a:r>
                    </a:p>
                  </a:txBody>
                  <a:tcPr/>
                </a:tc>
                <a:extLst>
                  <a:ext uri="{0D108BD9-81ED-4DB2-BD59-A6C34878D82A}">
                    <a16:rowId xmlns:a16="http://schemas.microsoft.com/office/drawing/2014/main" val="4101778051"/>
                  </a:ext>
                </a:extLst>
              </a:tr>
              <a:tr h="370839">
                <a:tc>
                  <a:txBody>
                    <a:bodyPr/>
                    <a:lstStyle/>
                    <a:p>
                      <a:pPr lvl="0">
                        <a:buNone/>
                      </a:pPr>
                      <a:r>
                        <a:rPr lang="en-CA" dirty="0">
                          <a:latin typeface="+mj-lt"/>
                        </a:rPr>
                        <a:t>Lisa Bilodeau</a:t>
                      </a:r>
                    </a:p>
                  </a:txBody>
                  <a:tcPr/>
                </a:tc>
                <a:tc>
                  <a:txBody>
                    <a:bodyPr/>
                    <a:lstStyle/>
                    <a:p>
                      <a:pPr marL="0" lvl="0" indent="0" algn="l">
                        <a:lnSpc>
                          <a:spcPct val="100000"/>
                        </a:lnSpc>
                        <a:spcBef>
                          <a:spcPts val="0"/>
                        </a:spcBef>
                        <a:spcAft>
                          <a:spcPts val="0"/>
                        </a:spcAft>
                        <a:buNone/>
                      </a:pPr>
                      <a:r>
                        <a:rPr lang="en-CA" sz="1800" b="0" i="0" u="none" strike="noStrike" kern="1200" cap="none" spc="0" normalizeH="0" baseline="0" noProof="0" dirty="0">
                          <a:ln>
                            <a:noFill/>
                          </a:ln>
                          <a:effectLst/>
                          <a:uLnTx/>
                          <a:uFillTx/>
                          <a:latin typeface="+mj-lt"/>
                        </a:rPr>
                        <a:t>Director at Large</a:t>
                      </a:r>
                      <a:endParaRPr lang="en-US" dirty="0">
                        <a:latin typeface="+mj-lt"/>
                      </a:endParaRPr>
                    </a:p>
                  </a:txBody>
                  <a:tcPr/>
                </a:tc>
                <a:extLst>
                  <a:ext uri="{0D108BD9-81ED-4DB2-BD59-A6C34878D82A}">
                    <a16:rowId xmlns:a16="http://schemas.microsoft.com/office/drawing/2014/main" val="1678940701"/>
                  </a:ext>
                </a:extLst>
              </a:tr>
              <a:tr h="370840">
                <a:tc gridSpan="2">
                  <a:txBody>
                    <a:bodyPr/>
                    <a:lstStyle/>
                    <a:p>
                      <a:pPr lvl="0" algn="ctr">
                        <a:buNone/>
                      </a:pPr>
                      <a:r>
                        <a:rPr lang="en-CA" sz="1800" b="1" i="0" u="none" strike="noStrike" noProof="0" dirty="0">
                          <a:latin typeface="+mj-lt"/>
                        </a:rPr>
                        <a:t>One Year Remaining in Their Term</a:t>
                      </a:r>
                      <a:endParaRPr lang="en-CA" dirty="0">
                        <a:latin typeface="+mj-lt"/>
                      </a:endParaRPr>
                    </a:p>
                  </a:txBody>
                  <a:tcPr/>
                </a:tc>
                <a:tc hMerge="1">
                  <a:txBody>
                    <a:bodyPr/>
                    <a:lstStyle/>
                    <a:p>
                      <a:endParaRPr lang="en-US"/>
                    </a:p>
                  </a:txBody>
                  <a:tcPr/>
                </a:tc>
                <a:extLst>
                  <a:ext uri="{0D108BD9-81ED-4DB2-BD59-A6C34878D82A}">
                    <a16:rowId xmlns:a16="http://schemas.microsoft.com/office/drawing/2014/main" val="875199324"/>
                  </a:ext>
                </a:extLst>
              </a:tr>
              <a:tr h="370840">
                <a:tc>
                  <a:txBody>
                    <a:bodyPr/>
                    <a:lstStyle/>
                    <a:p>
                      <a:r>
                        <a:rPr lang="en-CA" dirty="0">
                          <a:latin typeface="+mj-lt"/>
                        </a:rPr>
                        <a:t>Linda Keill</a:t>
                      </a:r>
                    </a:p>
                  </a:txBody>
                  <a:tcPr/>
                </a:tc>
                <a:tc>
                  <a:txBody>
                    <a:bodyPr/>
                    <a:lstStyle/>
                    <a:p>
                      <a:r>
                        <a:rPr lang="en-CA" dirty="0">
                          <a:latin typeface="+mj-lt"/>
                        </a:rPr>
                        <a:t>President</a:t>
                      </a:r>
                    </a:p>
                  </a:txBody>
                  <a:tcPr/>
                </a:tc>
                <a:extLst>
                  <a:ext uri="{0D108BD9-81ED-4DB2-BD59-A6C34878D82A}">
                    <a16:rowId xmlns:a16="http://schemas.microsoft.com/office/drawing/2014/main" val="4006003797"/>
                  </a:ext>
                </a:extLst>
              </a:tr>
              <a:tr h="370840">
                <a:tc>
                  <a:txBody>
                    <a:bodyPr/>
                    <a:lstStyle/>
                    <a:p>
                      <a:r>
                        <a:rPr lang="en-CA" dirty="0">
                          <a:latin typeface="+mj-lt"/>
                        </a:rPr>
                        <a:t>June Alikhan</a:t>
                      </a:r>
                    </a:p>
                  </a:txBody>
                  <a:tcPr/>
                </a:tc>
                <a:tc>
                  <a:txBody>
                    <a:bodyPr/>
                    <a:lstStyle/>
                    <a:p>
                      <a:r>
                        <a:rPr lang="en-CA" dirty="0">
                          <a:latin typeface="+mj-lt"/>
                        </a:rPr>
                        <a:t>Vice President</a:t>
                      </a:r>
                    </a:p>
                  </a:txBody>
                  <a:tcPr/>
                </a:tc>
                <a:extLst>
                  <a:ext uri="{0D108BD9-81ED-4DB2-BD59-A6C34878D82A}">
                    <a16:rowId xmlns:a16="http://schemas.microsoft.com/office/drawing/2014/main" val="3553873411"/>
                  </a:ext>
                </a:extLst>
              </a:tr>
              <a:tr h="370840">
                <a:tc>
                  <a:txBody>
                    <a:bodyPr/>
                    <a:lstStyle/>
                    <a:p>
                      <a:r>
                        <a:rPr lang="en-CA" dirty="0">
                          <a:latin typeface="+mj-lt"/>
                        </a:rPr>
                        <a:t>Siraj Mehdi</a:t>
                      </a:r>
                    </a:p>
                  </a:txBody>
                  <a:tcPr/>
                </a:tc>
                <a:tc>
                  <a:txBody>
                    <a:bodyPr/>
                    <a:lstStyle/>
                    <a:p>
                      <a:r>
                        <a:rPr lang="en-CA" dirty="0">
                          <a:latin typeface="+mj-lt"/>
                        </a:rPr>
                        <a:t>Treasurer</a:t>
                      </a:r>
                    </a:p>
                  </a:txBody>
                  <a:tcPr/>
                </a:tc>
                <a:extLst>
                  <a:ext uri="{0D108BD9-81ED-4DB2-BD59-A6C34878D82A}">
                    <a16:rowId xmlns:a16="http://schemas.microsoft.com/office/drawing/2014/main" val="840508064"/>
                  </a:ext>
                </a:extLst>
              </a:tr>
              <a:tr h="370840">
                <a:tc>
                  <a:txBody>
                    <a:bodyPr/>
                    <a:lstStyle/>
                    <a:p>
                      <a:r>
                        <a:rPr lang="en-CA" dirty="0">
                          <a:latin typeface="+mj-lt"/>
                        </a:rPr>
                        <a:t>Cheryl Gajadhar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effectLst/>
                          <a:uLnTx/>
                          <a:uFillTx/>
                          <a:latin typeface="+mj-lt"/>
                          <a:ea typeface="+mn-ea"/>
                          <a:cs typeface="+mn-cs"/>
                        </a:rPr>
                        <a:t>Director at Large</a:t>
                      </a:r>
                    </a:p>
                  </a:txBody>
                  <a:tcPr/>
                </a:tc>
                <a:extLst>
                  <a:ext uri="{0D108BD9-81ED-4DB2-BD59-A6C34878D82A}">
                    <a16:rowId xmlns:a16="http://schemas.microsoft.com/office/drawing/2014/main" val="2391057220"/>
                  </a:ext>
                </a:extLst>
              </a:tr>
              <a:tr h="370840">
                <a:tc>
                  <a:txBody>
                    <a:bodyPr/>
                    <a:lstStyle/>
                    <a:p>
                      <a:r>
                        <a:rPr lang="en-CA" dirty="0">
                          <a:latin typeface="+mj-lt"/>
                        </a:rPr>
                        <a:t>Faraz Islam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effectLst/>
                          <a:uLnTx/>
                          <a:uFillTx/>
                          <a:latin typeface="+mj-lt"/>
                          <a:ea typeface="+mn-ea"/>
                          <a:cs typeface="+mn-cs"/>
                        </a:rPr>
                        <a:t>Director at Large</a:t>
                      </a:r>
                    </a:p>
                  </a:txBody>
                  <a:tcPr/>
                </a:tc>
                <a:extLst>
                  <a:ext uri="{0D108BD9-81ED-4DB2-BD59-A6C34878D82A}">
                    <a16:rowId xmlns:a16="http://schemas.microsoft.com/office/drawing/2014/main" val="852739373"/>
                  </a:ext>
                </a:extLst>
              </a:tr>
              <a:tr h="370840">
                <a:tc>
                  <a:txBody>
                    <a:bodyPr/>
                    <a:lstStyle/>
                    <a:p>
                      <a:r>
                        <a:rPr lang="en-CA" dirty="0">
                          <a:latin typeface="+mj-lt"/>
                        </a:rPr>
                        <a:t>Uzair Jalil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effectLst/>
                          <a:uLnTx/>
                          <a:uFillTx/>
                          <a:latin typeface="+mj-lt"/>
                          <a:ea typeface="+mn-ea"/>
                          <a:cs typeface="+mn-cs"/>
                        </a:rPr>
                        <a:t>Director at Large</a:t>
                      </a:r>
                    </a:p>
                  </a:txBody>
                  <a:tcPr/>
                </a:tc>
                <a:extLst>
                  <a:ext uri="{0D108BD9-81ED-4DB2-BD59-A6C34878D82A}">
                    <a16:rowId xmlns:a16="http://schemas.microsoft.com/office/drawing/2014/main" val="2794922241"/>
                  </a:ext>
                </a:extLst>
              </a:tr>
              <a:tr h="370840">
                <a:tc>
                  <a:txBody>
                    <a:bodyPr/>
                    <a:lstStyle/>
                    <a:p>
                      <a:r>
                        <a:rPr lang="en-CA" dirty="0">
                          <a:latin typeface="+mj-lt"/>
                        </a:rPr>
                        <a:t>Brent Leonard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effectLst/>
                          <a:uLnTx/>
                          <a:uFillTx/>
                          <a:latin typeface="+mj-lt"/>
                          <a:ea typeface="+mn-ea"/>
                          <a:cs typeface="+mn-cs"/>
                        </a:rPr>
                        <a:t>Director at Large</a:t>
                      </a:r>
                    </a:p>
                  </a:txBody>
                  <a:tcPr/>
                </a:tc>
                <a:extLst>
                  <a:ext uri="{0D108BD9-81ED-4DB2-BD59-A6C34878D82A}">
                    <a16:rowId xmlns:a16="http://schemas.microsoft.com/office/drawing/2014/main" val="2794415831"/>
                  </a:ext>
                </a:extLst>
              </a:tr>
              <a:tr h="370839">
                <a:tc>
                  <a:txBody>
                    <a:bodyPr/>
                    <a:lstStyle/>
                    <a:p>
                      <a:pPr lvl="0">
                        <a:buNone/>
                      </a:pPr>
                      <a:r>
                        <a:rPr lang="en-CA" dirty="0">
                          <a:latin typeface="+mj-lt"/>
                        </a:rPr>
                        <a:t>Jillian Cooper</a:t>
                      </a:r>
                      <a:endParaRPr lang="en-US" dirty="0">
                        <a:latin typeface="+mj-lt"/>
                      </a:endParaRPr>
                    </a:p>
                  </a:txBody>
                  <a:tcPr/>
                </a:tc>
                <a:tc>
                  <a:txBody>
                    <a:bodyPr/>
                    <a:lstStyle/>
                    <a:p>
                      <a:pPr marL="0" marR="0" lvl="0" indent="0" algn="l" rtl="0">
                        <a:lnSpc>
                          <a:spcPct val="100000"/>
                        </a:lnSpc>
                        <a:spcBef>
                          <a:spcPts val="0"/>
                        </a:spcBef>
                        <a:spcAft>
                          <a:spcPts val="0"/>
                        </a:spcAft>
                        <a:buClrTx/>
                        <a:buSzTx/>
                        <a:buFontTx/>
                        <a:buNone/>
                      </a:pPr>
                      <a:r>
                        <a:rPr lang="en-CA" sz="1800" b="0" i="0" u="none" strike="noStrike" kern="1200" cap="none" spc="0" normalizeH="0" baseline="0" noProof="0" dirty="0">
                          <a:ln>
                            <a:noFill/>
                          </a:ln>
                          <a:effectLst/>
                          <a:uLnTx/>
                          <a:uFillTx/>
                          <a:latin typeface="+mj-lt"/>
                          <a:ea typeface="+mn-ea"/>
                          <a:cs typeface="+mn-cs"/>
                        </a:rPr>
                        <a:t>Director at Large</a:t>
                      </a:r>
                      <a:endParaRPr kumimoji="0" lang="en-US" dirty="0">
                        <a:latin typeface="+mj-lt"/>
                      </a:endParaRPr>
                    </a:p>
                  </a:txBody>
                  <a:tcPr/>
                </a:tc>
                <a:extLst>
                  <a:ext uri="{0D108BD9-81ED-4DB2-BD59-A6C34878D82A}">
                    <a16:rowId xmlns:a16="http://schemas.microsoft.com/office/drawing/2014/main" val="1004923628"/>
                  </a:ext>
                </a:extLst>
              </a:tr>
            </a:tbl>
          </a:graphicData>
        </a:graphic>
      </p:graphicFrame>
    </p:spTree>
    <p:extLst>
      <p:ext uri="{BB962C8B-B14F-4D97-AF65-F5344CB8AC3E}">
        <p14:creationId xmlns:p14="http://schemas.microsoft.com/office/powerpoint/2010/main" val="1339169826"/>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4879"/>
            <a:ext cx="2268071" cy="1143000"/>
          </a:xfrm>
        </p:spPr>
        <p:txBody>
          <a:bodyPr/>
          <a:lstStyle/>
          <a:p>
            <a:r>
              <a:rPr lang="en-CA" b="1" dirty="0"/>
              <a:t>Donna Chu</a:t>
            </a:r>
            <a:br>
              <a:rPr lang="en-CA" b="1" dirty="0"/>
            </a:br>
            <a:r>
              <a:rPr lang="en-CA" b="1" dirty="0"/>
              <a:t>Award</a:t>
            </a: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1">
            <a:extLst>
              <a:ext uri="{FF2B5EF4-FFF2-40B4-BE49-F238E27FC236}">
                <a16:creationId xmlns:a16="http://schemas.microsoft.com/office/drawing/2014/main" id="{332DD059-6C4E-4B39-9573-E82096785DC0}"/>
              </a:ext>
            </a:extLst>
          </p:cNvPr>
          <p:cNvSpPr>
            <a:spLocks noChangeArrowheads="1"/>
          </p:cNvSpPr>
          <p:nvPr/>
        </p:nvSpPr>
        <p:spPr bwMode="auto">
          <a:xfrm>
            <a:off x="2763281" y="599617"/>
            <a:ext cx="597060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CA" altLang="en-US" dirty="0"/>
              <a:t>The Donna Chu award, established in 1985 in memory of the late Donna Chu, is presented annually, in recognition of outstanding achievement, contribution, dedication or special service to Lupus Ontario. </a:t>
            </a:r>
          </a:p>
          <a:p>
            <a:pPr marL="0" marR="0" lvl="0" indent="0" algn="l" defTabSz="914400" rtl="0" eaLnBrk="0" fontAlgn="base" latinLnBrk="0" hangingPunct="0">
              <a:lnSpc>
                <a:spcPct val="100000"/>
              </a:lnSpc>
              <a:spcBef>
                <a:spcPct val="0"/>
              </a:spcBef>
              <a:spcAft>
                <a:spcPct val="0"/>
              </a:spcAft>
              <a:buClrTx/>
              <a:buSzTx/>
              <a:buFontTx/>
              <a:buNone/>
              <a:tabLst/>
            </a:pPr>
            <a:endParaRPr lang="en-CA" altLang="en-US" dirty="0"/>
          </a:p>
          <a:p>
            <a:pPr marL="0" marR="0" lvl="0" indent="0" algn="ctr" defTabSz="914400" rtl="0" eaLnBrk="0" fontAlgn="base" latinLnBrk="0" hangingPunct="0">
              <a:lnSpc>
                <a:spcPct val="100000"/>
              </a:lnSpc>
              <a:spcBef>
                <a:spcPct val="0"/>
              </a:spcBef>
              <a:spcAft>
                <a:spcPct val="0"/>
              </a:spcAft>
              <a:buClrTx/>
              <a:buSzTx/>
              <a:buFontTx/>
              <a:buNone/>
              <a:tabLst/>
            </a:pPr>
            <a:r>
              <a:rPr lang="en-CA" altLang="en-US" b="1" dirty="0"/>
              <a:t>The 2021 winner is Sabrina Dussin</a:t>
            </a:r>
          </a:p>
          <a:p>
            <a:pPr marL="0" marR="0" lvl="0" indent="0" algn="ctr" defTabSz="914400" rtl="0" eaLnBrk="0" fontAlgn="base" latinLnBrk="0" hangingPunct="0">
              <a:lnSpc>
                <a:spcPct val="100000"/>
              </a:lnSpc>
              <a:spcBef>
                <a:spcPct val="0"/>
              </a:spcBef>
              <a:spcAft>
                <a:spcPct val="0"/>
              </a:spcAft>
              <a:buClrTx/>
              <a:buSzTx/>
              <a:buFontTx/>
              <a:buNone/>
              <a:tabLst/>
            </a:pPr>
            <a:endParaRPr lang="en-CA" altLang="en-US" b="1" dirty="0"/>
          </a:p>
          <a:p>
            <a:pPr marL="0" marR="0" lvl="0" indent="0" algn="ctr" defTabSz="914400" rtl="0" eaLnBrk="0" fontAlgn="base" latinLnBrk="0" hangingPunct="0">
              <a:lnSpc>
                <a:spcPct val="100000"/>
              </a:lnSpc>
              <a:spcBef>
                <a:spcPct val="0"/>
              </a:spcBef>
              <a:spcAft>
                <a:spcPct val="0"/>
              </a:spcAft>
              <a:buClrTx/>
              <a:buSzTx/>
              <a:buFontTx/>
              <a:buNone/>
              <a:tabLst/>
            </a:pPr>
            <a:endParaRPr lang="en-CA" altLang="en-US" b="1" dirty="0"/>
          </a:p>
        </p:txBody>
      </p:sp>
      <p:pic>
        <p:nvPicPr>
          <p:cNvPr id="6" name="Picture 5">
            <a:extLst>
              <a:ext uri="{FF2B5EF4-FFF2-40B4-BE49-F238E27FC236}">
                <a16:creationId xmlns:a16="http://schemas.microsoft.com/office/drawing/2014/main" id="{D02C2ED9-3459-4E7B-BC22-D5C83206D9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2581275"/>
            <a:ext cx="3105150" cy="4140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79379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p:cTn id="7" dur="1000" fill="hold"/>
                                        <p:tgtEl>
                                          <p:spTgt spid="7">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6338"/>
            <a:ext cx="2608729" cy="1143000"/>
          </a:xfrm>
        </p:spPr>
        <p:txBody>
          <a:bodyPr/>
          <a:lstStyle/>
          <a:p>
            <a:r>
              <a:rPr lang="en-CA" b="1" dirty="0"/>
              <a:t>Donna Chu Award</a:t>
            </a:r>
          </a:p>
        </p:txBody>
      </p:sp>
      <p:sp>
        <p:nvSpPr>
          <p:cNvPr id="3" name="Content Placeholder 2"/>
          <p:cNvSpPr>
            <a:spLocks noGrp="1"/>
          </p:cNvSpPr>
          <p:nvPr>
            <p:ph idx="1"/>
          </p:nvPr>
        </p:nvSpPr>
        <p:spPr>
          <a:xfrm>
            <a:off x="1990058" y="735666"/>
            <a:ext cx="6814021" cy="5322460"/>
          </a:xfrm>
        </p:spPr>
        <p:txBody>
          <a:bodyPr vert="horz" lIns="91440" tIns="45720" rIns="91440" bIns="45720" rtlCol="0" anchor="t">
            <a:normAutofit/>
          </a:bodyPr>
          <a:lstStyle/>
          <a:p>
            <a:pPr marL="971550" lvl="1" indent="-285750">
              <a:defRPr/>
            </a:pPr>
            <a:r>
              <a:rPr lang="en-CA" dirty="0">
                <a:solidFill>
                  <a:schemeClr val="tx1"/>
                </a:solidFill>
              </a:rPr>
              <a:t>Sabrina started volunteering for Lupus Ontario in 2016 when she helped with set up for the Italian Dinner Dance.   Being the parent of a child diagnosed with lupus, Sabrina wanted to get involved in spreading awareness and raising money for lupus research.</a:t>
            </a:r>
            <a:r>
              <a:rPr lang="en-CA" dirty="0">
                <a:solidFill>
                  <a:schemeClr val="tx1"/>
                </a:solidFill>
                <a:ea typeface="+mn-lt"/>
                <a:cs typeface="+mn-lt"/>
              </a:rPr>
              <a:t>  </a:t>
            </a:r>
            <a:endParaRPr lang="en-US">
              <a:solidFill>
                <a:schemeClr val="tx1"/>
              </a:solidFill>
              <a:ea typeface="Open sans"/>
              <a:cs typeface="Open sans"/>
            </a:endParaRPr>
          </a:p>
          <a:p>
            <a:pPr lvl="1" indent="0">
              <a:buNone/>
              <a:defRPr/>
            </a:pPr>
            <a:endParaRPr lang="en-CA" dirty="0">
              <a:solidFill>
                <a:schemeClr val="tx1"/>
              </a:solidFill>
              <a:ea typeface="+mn-lt"/>
              <a:cs typeface="+mn-lt"/>
            </a:endParaRPr>
          </a:p>
          <a:p>
            <a:pPr marL="971550" lvl="1" indent="-285750">
              <a:defRPr/>
            </a:pPr>
            <a:r>
              <a:rPr lang="en-CA" dirty="0">
                <a:solidFill>
                  <a:schemeClr val="tx1"/>
                </a:solidFill>
              </a:rPr>
              <a:t>Since 2018, Sabrina has been the Chair of the Italian Dinner Committee. Over this time, the event has grown into a gathering of over 500 people and has netted Lupus Ontario over $125,000 for education, research, and support. The event has also attracted an increased involvement of provincial and local politicians and planted the seeds for the Province of Ontario officially recognizing Lupus Awareness Day on May 10th. </a:t>
            </a:r>
            <a:endParaRPr lang="en-CA" dirty="0">
              <a:solidFill>
                <a:schemeClr val="tx1"/>
              </a:solidFill>
              <a:ea typeface="Open sans"/>
              <a:cs typeface="Open sans"/>
            </a:endParaRPr>
          </a:p>
          <a:p>
            <a:pPr marL="971550" lvl="1" indent="-285750">
              <a:defRPr/>
            </a:pPr>
            <a:endParaRPr lang="en-CA" dirty="0">
              <a:solidFill>
                <a:schemeClr val="tx1"/>
              </a:solidFill>
            </a:endParaRPr>
          </a:p>
          <a:p>
            <a:pPr marL="971550" lvl="1" indent="-285750">
              <a:defRPr/>
            </a:pPr>
            <a:r>
              <a:rPr lang="en-CA" dirty="0">
                <a:solidFill>
                  <a:schemeClr val="tx1"/>
                </a:solidFill>
              </a:rPr>
              <a:t>In 2021, Sabrina was co-coordinator for the Vaughn Walk for Lupus and this year she is Co-chair of a Virtual Italian Dinner Event featuring her very popular Mystery bags and an on-line Silent Auction. </a:t>
            </a:r>
          </a:p>
        </p:txBody>
      </p:sp>
      <p:sp>
        <p:nvSpPr>
          <p:cNvPr id="4" name="Footer Placeholder 3"/>
          <p:cNvSpPr>
            <a:spLocks noGrp="1"/>
          </p:cNvSpPr>
          <p:nvPr>
            <p:ph type="ftr" sz="quarter" idx="11"/>
          </p:nvPr>
        </p:nvSpPr>
        <p:spPr>
          <a:xfrm>
            <a:off x="1043608" y="6356350"/>
            <a:ext cx="7344816" cy="365125"/>
          </a:xfrm>
        </p:spPr>
        <p:txBody>
          <a:bodyPr/>
          <a:lstStyle/>
          <a:p>
            <a:r>
              <a:rPr lang="en-CA" dirty="0"/>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527" y="0"/>
            <a:ext cx="1491190" cy="671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7564875"/>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168" y="2064042"/>
            <a:ext cx="7098385" cy="1871464"/>
          </a:xfrm>
        </p:spPr>
        <p:txBody>
          <a:bodyPr>
            <a:noAutofit/>
          </a:bodyPr>
          <a:lstStyle/>
          <a:p>
            <a:r>
              <a:rPr lang="en-CA" sz="4400" dirty="0">
                <a:cs typeface="Calibri" panose="020F0502020204030204" pitchFamily="34" charset="0"/>
              </a:rPr>
              <a:t>2021 Review &amp;</a:t>
            </a:r>
            <a:br>
              <a:rPr lang="en-CA" sz="4400" dirty="0">
                <a:cs typeface="Calibri" panose="020F0502020204030204" pitchFamily="34" charset="0"/>
              </a:rPr>
            </a:br>
            <a:r>
              <a:rPr lang="en-CA" sz="4400" dirty="0">
                <a:cs typeface="Calibri" panose="020F0502020204030204" pitchFamily="34" charset="0"/>
              </a:rPr>
              <a:t>Annual General Meeting</a:t>
            </a:r>
            <a:endParaRPr lang="en-CA" sz="4400" b="1" dirty="0">
              <a:cs typeface="Calibri" panose="020F0502020204030204" pitchFamily="34" charset="0"/>
            </a:endParaRPr>
          </a:p>
        </p:txBody>
      </p:sp>
      <p:sp>
        <p:nvSpPr>
          <p:cNvPr id="4" name="Footer Placeholder 3"/>
          <p:cNvSpPr>
            <a:spLocks noGrp="1"/>
          </p:cNvSpPr>
          <p:nvPr>
            <p:ph type="ftr" sz="quarter" idx="11"/>
          </p:nvPr>
        </p:nvSpPr>
        <p:spPr/>
        <p:txBody>
          <a:bodyPr/>
          <a:lstStyle/>
          <a:p>
            <a:r>
              <a:rPr lang="en-CA"/>
              <a:t>Lupus Ontario Rev. 2021-03-20</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168" y="128532"/>
            <a:ext cx="1334079" cy="600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3118430"/>
      </p:ext>
    </p:extLst>
  </p:cSld>
  <p:clrMapOvr>
    <a:masterClrMapping/>
  </p:clrMapOvr>
  <p:transition spd="med">
    <p:pull/>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21959"/>
            <a:ext cx="2590800" cy="1143000"/>
          </a:xfrm>
        </p:spPr>
        <p:txBody>
          <a:bodyPr/>
          <a:lstStyle/>
          <a:p>
            <a:r>
              <a:rPr lang="en-CA" b="1" dirty="0"/>
              <a:t>Donna Chu Award</a:t>
            </a:r>
          </a:p>
        </p:txBody>
      </p:sp>
      <p:sp>
        <p:nvSpPr>
          <p:cNvPr id="3" name="Content Placeholder 2"/>
          <p:cNvSpPr>
            <a:spLocks noGrp="1"/>
          </p:cNvSpPr>
          <p:nvPr>
            <p:ph idx="1"/>
          </p:nvPr>
        </p:nvSpPr>
        <p:spPr>
          <a:xfrm>
            <a:off x="2330824" y="771631"/>
            <a:ext cx="6506008" cy="2657369"/>
          </a:xfrm>
        </p:spPr>
        <p:txBody>
          <a:bodyPr vert="horz" lIns="91440" tIns="45720" rIns="91440" bIns="45720" rtlCol="0" anchor="t">
            <a:normAutofit fontScale="92500" lnSpcReduction="10000"/>
          </a:bodyPr>
          <a:lstStyle/>
          <a:p>
            <a:pPr lvl="1" indent="0" algn="ctr">
              <a:buNone/>
              <a:defRPr/>
            </a:pPr>
            <a:r>
              <a:rPr lang="en-CA" sz="1800" dirty="0">
                <a:solidFill>
                  <a:schemeClr val="tx1"/>
                </a:solidFill>
              </a:rPr>
              <a:t>Thank you, Sabrina, for all you do to increase lupus awareness and to raise funds for lupus research. </a:t>
            </a:r>
            <a:endParaRPr lang="en-US"/>
          </a:p>
          <a:p>
            <a:pPr lvl="1" indent="0" algn="ctr">
              <a:buNone/>
              <a:defRPr/>
            </a:pPr>
            <a:endParaRPr lang="en-CA" sz="2400" dirty="0">
              <a:solidFill>
                <a:schemeClr val="tx1"/>
              </a:solidFill>
              <a:ea typeface="Open sans"/>
              <a:cs typeface="Calibri"/>
            </a:endParaRPr>
          </a:p>
          <a:p>
            <a:pPr lvl="1" indent="0" algn="ctr">
              <a:buNone/>
              <a:defRPr/>
            </a:pPr>
            <a:endParaRPr lang="en-CA" sz="2400" dirty="0">
              <a:solidFill>
                <a:schemeClr val="tx1"/>
              </a:solidFill>
              <a:ea typeface="Open sans"/>
              <a:cs typeface="Calibri"/>
            </a:endParaRPr>
          </a:p>
          <a:p>
            <a:pPr lvl="1" indent="0" algn="ctr">
              <a:buNone/>
              <a:defRPr/>
            </a:pPr>
            <a:r>
              <a:rPr lang="en-CA" sz="2400" dirty="0">
                <a:solidFill>
                  <a:schemeClr val="tx1"/>
                </a:solidFill>
              </a:rPr>
              <a:t>You are an inspiration to us all!</a:t>
            </a:r>
            <a:endParaRPr lang="en-CA" sz="2400" dirty="0">
              <a:solidFill>
                <a:schemeClr val="tx1"/>
              </a:solidFill>
              <a:cs typeface="Calibri"/>
            </a:endParaRPr>
          </a:p>
          <a:p>
            <a:pPr lvl="1" indent="0">
              <a:buNone/>
              <a:defRPr/>
            </a:pPr>
            <a:endParaRPr lang="en-CA" dirty="0"/>
          </a:p>
          <a:p>
            <a:pPr lvl="1" indent="0">
              <a:buNone/>
              <a:defRPr/>
            </a:pPr>
            <a:endParaRPr lang="en-CA" dirty="0"/>
          </a:p>
          <a:p>
            <a:pPr marL="0" indent="0">
              <a:lnSpc>
                <a:spcPct val="80000"/>
              </a:lnSpc>
              <a:buNone/>
              <a:defRPr/>
            </a:pPr>
            <a:r>
              <a:rPr lang="en-CA" sz="3600" dirty="0"/>
              <a:t>						</a:t>
            </a: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91" y="0"/>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4" name="Picture 4">
            <a:extLst>
              <a:ext uri="{FF2B5EF4-FFF2-40B4-BE49-F238E27FC236}">
                <a16:creationId xmlns:a16="http://schemas.microsoft.com/office/drawing/2014/main" id="{C9557075-0E1D-4BBA-9133-1DADE26D43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55460" y="2594441"/>
            <a:ext cx="3012142" cy="4016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7695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down)">
                                      <p:cBhvr>
                                        <p:cTn id="7" dur="580">
                                          <p:stCondLst>
                                            <p:cond delay="0"/>
                                          </p:stCondLst>
                                        </p:cTn>
                                        <p:tgtEl>
                                          <p:spTgt spid="3">
                                            <p:txEl>
                                              <p:pRg st="3" end="3"/>
                                            </p:txEl>
                                          </p:spTgt>
                                        </p:tgtEl>
                                      </p:cBhvr>
                                    </p:animEffect>
                                    <p:anim calcmode="lin" valueType="num">
                                      <p:cBhvr>
                                        <p:cTn id="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3" end="3"/>
                                            </p:txEl>
                                          </p:spTgt>
                                        </p:tgtEl>
                                      </p:cBhvr>
                                      <p:to x="100000" y="60000"/>
                                    </p:animScale>
                                    <p:animScale>
                                      <p:cBhvr>
                                        <p:cTn id="14" dur="166" decel="50000">
                                          <p:stCondLst>
                                            <p:cond delay="676"/>
                                          </p:stCondLst>
                                        </p:cTn>
                                        <p:tgtEl>
                                          <p:spTgt spid="3">
                                            <p:txEl>
                                              <p:pRg st="3" end="3"/>
                                            </p:txEl>
                                          </p:spTgt>
                                        </p:tgtEl>
                                      </p:cBhvr>
                                      <p:to x="100000" y="100000"/>
                                    </p:animScale>
                                    <p:animScale>
                                      <p:cBhvr>
                                        <p:cTn id="15" dur="26">
                                          <p:stCondLst>
                                            <p:cond delay="1312"/>
                                          </p:stCondLst>
                                        </p:cTn>
                                        <p:tgtEl>
                                          <p:spTgt spid="3">
                                            <p:txEl>
                                              <p:pRg st="3" end="3"/>
                                            </p:txEl>
                                          </p:spTgt>
                                        </p:tgtEl>
                                      </p:cBhvr>
                                      <p:to x="100000" y="80000"/>
                                    </p:animScale>
                                    <p:animScale>
                                      <p:cBhvr>
                                        <p:cTn id="16" dur="166" decel="50000">
                                          <p:stCondLst>
                                            <p:cond delay="1338"/>
                                          </p:stCondLst>
                                        </p:cTn>
                                        <p:tgtEl>
                                          <p:spTgt spid="3">
                                            <p:txEl>
                                              <p:pRg st="3" end="3"/>
                                            </p:txEl>
                                          </p:spTgt>
                                        </p:tgtEl>
                                      </p:cBhvr>
                                      <p:to x="100000" y="100000"/>
                                    </p:animScale>
                                    <p:animScale>
                                      <p:cBhvr>
                                        <p:cTn id="17" dur="26">
                                          <p:stCondLst>
                                            <p:cond delay="1642"/>
                                          </p:stCondLst>
                                        </p:cTn>
                                        <p:tgtEl>
                                          <p:spTgt spid="3">
                                            <p:txEl>
                                              <p:pRg st="3" end="3"/>
                                            </p:txEl>
                                          </p:spTgt>
                                        </p:tgtEl>
                                      </p:cBhvr>
                                      <p:to x="100000" y="90000"/>
                                    </p:animScale>
                                    <p:animScale>
                                      <p:cBhvr>
                                        <p:cTn id="18" dur="166" decel="50000">
                                          <p:stCondLst>
                                            <p:cond delay="1668"/>
                                          </p:stCondLst>
                                        </p:cTn>
                                        <p:tgtEl>
                                          <p:spTgt spid="3">
                                            <p:txEl>
                                              <p:pRg st="3" end="3"/>
                                            </p:txEl>
                                          </p:spTgt>
                                        </p:tgtEl>
                                      </p:cBhvr>
                                      <p:to x="100000" y="100000"/>
                                    </p:animScale>
                                    <p:animScale>
                                      <p:cBhvr>
                                        <p:cTn id="19" dur="26">
                                          <p:stCondLst>
                                            <p:cond delay="1808"/>
                                          </p:stCondLst>
                                        </p:cTn>
                                        <p:tgtEl>
                                          <p:spTgt spid="3">
                                            <p:txEl>
                                              <p:pRg st="3" end="3"/>
                                            </p:txEl>
                                          </p:spTgt>
                                        </p:tgtEl>
                                      </p:cBhvr>
                                      <p:to x="100000" y="95000"/>
                                    </p:animScale>
                                    <p:animScale>
                                      <p:cBhvr>
                                        <p:cTn id="20" dur="166" decel="50000">
                                          <p:stCondLst>
                                            <p:cond delay="1834"/>
                                          </p:stCondLst>
                                        </p:cTn>
                                        <p:tgtEl>
                                          <p:spTgt spid="3">
                                            <p:txEl>
                                              <p:pRg st="3" end="3"/>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04"/>
                                        </p:tgtEl>
                                        <p:attrNameLst>
                                          <p:attrName>style.visibility</p:attrName>
                                        </p:attrNameLst>
                                      </p:cBhvr>
                                      <p:to>
                                        <p:strVal val="visible"/>
                                      </p:to>
                                    </p:set>
                                    <p:anim calcmode="lin" valueType="num">
                                      <p:cBhvr additive="base">
                                        <p:cTn id="25" dur="500" fill="hold"/>
                                        <p:tgtEl>
                                          <p:spTgt spid="51204"/>
                                        </p:tgtEl>
                                        <p:attrNameLst>
                                          <p:attrName>ppt_x</p:attrName>
                                        </p:attrNameLst>
                                      </p:cBhvr>
                                      <p:tavLst>
                                        <p:tav tm="0">
                                          <p:val>
                                            <p:strVal val="#ppt_x"/>
                                          </p:val>
                                        </p:tav>
                                        <p:tav tm="100000">
                                          <p:val>
                                            <p:strVal val="#ppt_x"/>
                                          </p:val>
                                        </p:tav>
                                      </p:tavLst>
                                    </p:anim>
                                    <p:anim calcmode="lin" valueType="num">
                                      <p:cBhvr additive="base">
                                        <p:cTn id="26" dur="500" fill="hold"/>
                                        <p:tgtEl>
                                          <p:spTgt spid="512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362" y="1944131"/>
            <a:ext cx="7772400" cy="2547859"/>
          </a:xfrm>
        </p:spPr>
        <p:txBody>
          <a:bodyPr>
            <a:noAutofit/>
          </a:bodyPr>
          <a:lstStyle/>
          <a:p>
            <a:r>
              <a:rPr lang="en-CA" sz="4800" dirty="0">
                <a:cs typeface="Calibri" panose="020F0502020204030204" pitchFamily="34" charset="0"/>
              </a:rPr>
              <a:t>Lupus Research</a:t>
            </a:r>
            <a:br>
              <a:rPr lang="en-CA" sz="4800" dirty="0">
                <a:cs typeface="Calibri" panose="020F0502020204030204" pitchFamily="34" charset="0"/>
              </a:rPr>
            </a:br>
            <a:r>
              <a:rPr lang="en-CA" sz="4800" dirty="0">
                <a:cs typeface="Calibri" panose="020F0502020204030204" pitchFamily="34" charset="0"/>
              </a:rPr>
              <a:t>Update</a:t>
            </a:r>
            <a:br>
              <a:rPr lang="en-CA" sz="4800" dirty="0">
                <a:cs typeface="Calibri" panose="020F0502020204030204" pitchFamily="34" charset="0"/>
              </a:rPr>
            </a:br>
            <a:r>
              <a:rPr lang="en-CA" sz="4000" dirty="0">
                <a:cs typeface="Calibri" panose="020F0502020204030204" pitchFamily="34" charset="0"/>
              </a:rPr>
              <a:t>Dr. Murray </a:t>
            </a:r>
            <a:r>
              <a:rPr lang="en-CA" sz="4000" dirty="0" err="1">
                <a:cs typeface="Calibri" panose="020F0502020204030204" pitchFamily="34" charset="0"/>
              </a:rPr>
              <a:t>Urowitz</a:t>
            </a:r>
            <a:endParaRPr lang="en-CA" sz="4000" b="1" dirty="0">
              <a:cs typeface="Calibri" panose="020F0502020204030204" pitchFamily="34" charset="0"/>
            </a:endParaRPr>
          </a:p>
        </p:txBody>
      </p:sp>
      <p:sp>
        <p:nvSpPr>
          <p:cNvPr id="4" name="Footer Placeholder 3"/>
          <p:cNvSpPr>
            <a:spLocks noGrp="1"/>
          </p:cNvSpPr>
          <p:nvPr>
            <p:ph type="ftr" sz="quarter" idx="11"/>
          </p:nvPr>
        </p:nvSpPr>
        <p:spPr/>
        <p:txBody>
          <a:bodyPr/>
          <a:lstStyle/>
          <a:p>
            <a:r>
              <a:rPr lang="en-CA"/>
              <a:t>Lupus Ontario Rev. 2021-03-20</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600200" cy="72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C8DD2C2-995C-41D9-A97F-1900EAA502B3}"/>
              </a:ext>
            </a:extLst>
          </p:cNvPr>
          <p:cNvSpPr/>
          <p:nvPr/>
        </p:nvSpPr>
        <p:spPr>
          <a:xfrm>
            <a:off x="6910754" y="720220"/>
            <a:ext cx="2233246" cy="5346472"/>
          </a:xfrm>
          <a:prstGeom prst="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49040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58017"/>
            <a:ext cx="2411506" cy="1143000"/>
          </a:xfrm>
        </p:spPr>
        <p:txBody>
          <a:bodyPr>
            <a:normAutofit fontScale="90000"/>
          </a:bodyPr>
          <a:lstStyle/>
          <a:p>
            <a:r>
              <a:rPr lang="en-CA" b="1" dirty="0"/>
              <a:t>Questions </a:t>
            </a:r>
            <a:br>
              <a:rPr lang="en-CA" b="1" dirty="0"/>
            </a:br>
            <a:r>
              <a:rPr lang="en-CA" b="1" dirty="0"/>
              <a:t>&amp; Answer </a:t>
            </a:r>
            <a:br>
              <a:rPr lang="en-CA" b="1" dirty="0"/>
            </a:br>
            <a:r>
              <a:rPr lang="en-CA" b="1" dirty="0"/>
              <a:t>Session </a:t>
            </a:r>
            <a:br>
              <a:rPr lang="en-CA" b="1" dirty="0"/>
            </a:br>
            <a:br>
              <a:rPr lang="en-CA" b="1" dirty="0"/>
            </a:br>
            <a:r>
              <a:rPr lang="en-CA" b="1" dirty="0"/>
              <a:t>-</a:t>
            </a:r>
            <a:r>
              <a:rPr lang="en-CA" dirty="0"/>
              <a:t>With Dr. </a:t>
            </a:r>
            <a:r>
              <a:rPr lang="en-CA" dirty="0" err="1"/>
              <a:t>Urowitz</a:t>
            </a:r>
            <a:endParaRPr lang="en-CA" dirty="0"/>
          </a:p>
        </p:txBody>
      </p:sp>
      <p:sp>
        <p:nvSpPr>
          <p:cNvPr id="3" name="Content Placeholder 2"/>
          <p:cNvSpPr>
            <a:spLocks noGrp="1"/>
          </p:cNvSpPr>
          <p:nvPr>
            <p:ph idx="1"/>
          </p:nvPr>
        </p:nvSpPr>
        <p:spPr>
          <a:xfrm>
            <a:off x="457200" y="1358957"/>
            <a:ext cx="8229600" cy="4680520"/>
          </a:xfrm>
        </p:spPr>
        <p:txBody>
          <a:bodyPr>
            <a:normAutofit/>
          </a:bodyPr>
          <a:lstStyle/>
          <a:p>
            <a:pPr marL="0" indent="0">
              <a:lnSpc>
                <a:spcPct val="80000"/>
              </a:lnSpc>
              <a:buNone/>
              <a:defRPr/>
            </a:pPr>
            <a:r>
              <a:rPr lang="en-CA" sz="3600" dirty="0"/>
              <a:t>	</a:t>
            </a: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768" y="32312"/>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phic 9" descr="Questions">
            <a:extLst>
              <a:ext uri="{FF2B5EF4-FFF2-40B4-BE49-F238E27FC236}">
                <a16:creationId xmlns:a16="http://schemas.microsoft.com/office/drawing/2014/main" id="{8F20AE7B-7F2C-485A-AD1D-39B3E7008B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727641" y="1458017"/>
            <a:ext cx="3284438" cy="3284438"/>
          </a:xfrm>
          <a:prstGeom prst="rect">
            <a:avLst/>
          </a:prstGeom>
        </p:spPr>
      </p:pic>
    </p:spTree>
    <p:extLst>
      <p:ext uri="{BB962C8B-B14F-4D97-AF65-F5344CB8AC3E}">
        <p14:creationId xmlns:p14="http://schemas.microsoft.com/office/powerpoint/2010/main" val="3713300834"/>
      </p:ext>
    </p:extLst>
  </p:cSld>
  <p:clrMapOvr>
    <a:masterClrMapping/>
  </p:clrMapOvr>
  <p:transition spd="med">
    <p:pull/>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2750" y="878881"/>
            <a:ext cx="5204356" cy="901394"/>
          </a:xfrm>
        </p:spPr>
        <p:txBody>
          <a:bodyPr>
            <a:noAutofit/>
          </a:bodyPr>
          <a:lstStyle/>
          <a:p>
            <a:r>
              <a:rPr lang="en-CA" sz="4000" dirty="0">
                <a:latin typeface="Calibri" panose="020F0502020204030204" pitchFamily="34" charset="0"/>
                <a:cs typeface="Calibri" panose="020F0502020204030204" pitchFamily="34" charset="0"/>
              </a:rPr>
              <a:t>Dr. </a:t>
            </a:r>
            <a:r>
              <a:rPr lang="en-CA" sz="4000" dirty="0" err="1">
                <a:latin typeface="Calibri" panose="020F0502020204030204" pitchFamily="34" charset="0"/>
                <a:cs typeface="Calibri" panose="020F0502020204030204" pitchFamily="34" charset="0"/>
              </a:rPr>
              <a:t>Urowitz</a:t>
            </a:r>
            <a:r>
              <a:rPr lang="en-CA" sz="4000" dirty="0">
                <a:latin typeface="Calibri" panose="020F0502020204030204" pitchFamily="34" charset="0"/>
                <a:cs typeface="Calibri" panose="020F0502020204030204" pitchFamily="34" charset="0"/>
              </a:rPr>
              <a:t> Tribute </a:t>
            </a:r>
            <a:endParaRPr lang="en-CA" sz="4000" b="1" dirty="0">
              <a:latin typeface="Calibri" panose="020F0502020204030204" pitchFamily="34" charset="0"/>
              <a:cs typeface="Calibri" panose="020F0502020204030204" pitchFamily="34" charset="0"/>
            </a:endParaRPr>
          </a:p>
        </p:txBody>
      </p:sp>
      <p:sp>
        <p:nvSpPr>
          <p:cNvPr id="4" name="Footer Placeholder 3"/>
          <p:cNvSpPr>
            <a:spLocks noGrp="1"/>
          </p:cNvSpPr>
          <p:nvPr>
            <p:ph type="ftr" sz="quarter" idx="11"/>
          </p:nvPr>
        </p:nvSpPr>
        <p:spPr/>
        <p:txBody>
          <a:bodyPr/>
          <a:lstStyle/>
          <a:p>
            <a:r>
              <a:rPr lang="en-CA"/>
              <a:t>Lupus Ontario Rev. 2021-03-20</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4126"/>
            <a:ext cx="1565031" cy="704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hlinkClick r:id="rId5"/>
            <a:extLst>
              <a:ext uri="{FF2B5EF4-FFF2-40B4-BE49-F238E27FC236}">
                <a16:creationId xmlns:a16="http://schemas.microsoft.com/office/drawing/2014/main" id="{9A368959-BBCE-4604-8B57-E3CAC79F56DD}"/>
              </a:ext>
            </a:extLst>
          </p:cNvPr>
          <p:cNvSpPr/>
          <p:nvPr/>
        </p:nvSpPr>
        <p:spPr>
          <a:xfrm>
            <a:off x="6919546" y="756138"/>
            <a:ext cx="2198077" cy="5411597"/>
          </a:xfrm>
          <a:prstGeom prst="rect">
            <a:avLst/>
          </a:prstGeom>
          <a:blipFill>
            <a:blip r:embed="rId6"/>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Online Media 4" title="Honouring Dr.Murray B Urowitz on his retirement- Lupus Ontario.">
            <a:hlinkClick r:id="" action="ppaction://media"/>
            <a:extLst>
              <a:ext uri="{FF2B5EF4-FFF2-40B4-BE49-F238E27FC236}">
                <a16:creationId xmlns:a16="http://schemas.microsoft.com/office/drawing/2014/main" id="{5CB179C9-BE06-434A-A4FF-2026EB7B30E8}"/>
              </a:ext>
            </a:extLst>
          </p:cNvPr>
          <p:cNvPicPr>
            <a:picLocks noRot="1" noChangeAspect="1"/>
          </p:cNvPicPr>
          <p:nvPr>
            <a:videoFile r:link="rId1"/>
          </p:nvPr>
        </p:nvPicPr>
        <p:blipFill>
          <a:blip r:embed="rId7"/>
          <a:stretch>
            <a:fillRect/>
          </a:stretch>
        </p:blipFill>
        <p:spPr>
          <a:xfrm>
            <a:off x="152400" y="2002000"/>
            <a:ext cx="6400800" cy="3616452"/>
          </a:xfrm>
          <a:prstGeom prst="rect">
            <a:avLst/>
          </a:prstGeom>
        </p:spPr>
      </p:pic>
    </p:spTree>
    <p:extLst>
      <p:ext uri="{BB962C8B-B14F-4D97-AF65-F5344CB8AC3E}">
        <p14:creationId xmlns:p14="http://schemas.microsoft.com/office/powerpoint/2010/main" val="4040698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3936894-788F-47DE-AE60-FCAD09C12F89}"/>
              </a:ext>
            </a:extLst>
          </p:cNvPr>
          <p:cNvSpPr>
            <a:spLocks noGrp="1"/>
          </p:cNvSpPr>
          <p:nvPr>
            <p:ph type="ftr" sz="quarter" idx="11"/>
          </p:nvPr>
        </p:nvSpPr>
        <p:spPr/>
        <p:txBody>
          <a:bodyPr/>
          <a:lstStyle/>
          <a:p>
            <a:r>
              <a:rPr lang="en-CA"/>
              <a:t>Lupus Ontario Rev. 2021-03-20</a:t>
            </a:r>
          </a:p>
        </p:txBody>
      </p:sp>
      <p:pic>
        <p:nvPicPr>
          <p:cNvPr id="3" name="Online Media 2" title="Honouring Dr.Murray B Urowitz on his retirement- Lupus Ontario.">
            <a:hlinkClick r:id="" action="ppaction://media"/>
            <a:extLst>
              <a:ext uri="{FF2B5EF4-FFF2-40B4-BE49-F238E27FC236}">
                <a16:creationId xmlns:a16="http://schemas.microsoft.com/office/drawing/2014/main" id="{90D4B272-9A73-4AEA-BE38-E2FC11C5E87E}"/>
              </a:ext>
            </a:extLst>
          </p:cNvPr>
          <p:cNvPicPr>
            <a:picLocks noRot="1" noChangeAspect="1"/>
          </p:cNvPicPr>
          <p:nvPr>
            <a:videoFile r:link="rId1"/>
          </p:nvPr>
        </p:nvPicPr>
        <p:blipFill>
          <a:blip r:embed="rId3"/>
          <a:stretch>
            <a:fillRect/>
          </a:stretch>
        </p:blipFill>
        <p:spPr>
          <a:xfrm>
            <a:off x="32657" y="685800"/>
            <a:ext cx="9036106" cy="5105400"/>
          </a:xfrm>
          <a:prstGeom prst="rect">
            <a:avLst/>
          </a:prstGeom>
        </p:spPr>
      </p:pic>
    </p:spTree>
    <p:extLst>
      <p:ext uri="{BB962C8B-B14F-4D97-AF65-F5344CB8AC3E}">
        <p14:creationId xmlns:p14="http://schemas.microsoft.com/office/powerpoint/2010/main" val="12557209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3736"/>
            <a:ext cx="2832847" cy="1143000"/>
          </a:xfrm>
        </p:spPr>
        <p:txBody>
          <a:bodyPr>
            <a:normAutofit fontScale="90000"/>
          </a:bodyPr>
          <a:lstStyle/>
          <a:p>
            <a:r>
              <a:rPr lang="en-CA" b="1" dirty="0"/>
              <a:t>Questions &amp; Comments for the Board </a:t>
            </a:r>
          </a:p>
        </p:txBody>
      </p:sp>
      <p:sp>
        <p:nvSpPr>
          <p:cNvPr id="3" name="Content Placeholder 2"/>
          <p:cNvSpPr>
            <a:spLocks noGrp="1"/>
          </p:cNvSpPr>
          <p:nvPr>
            <p:ph idx="1"/>
          </p:nvPr>
        </p:nvSpPr>
        <p:spPr>
          <a:xfrm>
            <a:off x="457200" y="1375515"/>
            <a:ext cx="8229600" cy="4680520"/>
          </a:xfrm>
        </p:spPr>
        <p:txBody>
          <a:bodyPr>
            <a:normAutofit/>
          </a:bodyPr>
          <a:lstStyle/>
          <a:p>
            <a:pPr marL="0" indent="0">
              <a:lnSpc>
                <a:spcPct val="80000"/>
              </a:lnSpc>
              <a:buNone/>
              <a:defRPr/>
            </a:pPr>
            <a:r>
              <a:rPr lang="en-CA" sz="3600" dirty="0"/>
              <a:t>	</a:t>
            </a:r>
            <a:endParaRPr lang="en-CA" dirty="0"/>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945" y="3744"/>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Graphic 9" descr="Questions">
            <a:extLst>
              <a:ext uri="{FF2B5EF4-FFF2-40B4-BE49-F238E27FC236}">
                <a16:creationId xmlns:a16="http://schemas.microsoft.com/office/drawing/2014/main" id="{8F20AE7B-7F2C-485A-AD1D-39B3E7008B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29781" y="2073556"/>
            <a:ext cx="3284438" cy="3284438"/>
          </a:xfrm>
          <a:prstGeom prst="rect">
            <a:avLst/>
          </a:prstGeom>
        </p:spPr>
      </p:pic>
    </p:spTree>
    <p:extLst>
      <p:ext uri="{BB962C8B-B14F-4D97-AF65-F5344CB8AC3E}">
        <p14:creationId xmlns:p14="http://schemas.microsoft.com/office/powerpoint/2010/main" val="1274072417"/>
      </p:ext>
    </p:extLst>
  </p:cSld>
  <p:clrMapOvr>
    <a:masterClrMapping/>
  </p:clrMapOvr>
  <p:transition spd="med">
    <p:pull/>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52A7B"/>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4D19BF8-0821-42E2-9095-52BA453E9591}"/>
              </a:ext>
            </a:extLst>
          </p:cNvPr>
          <p:cNvSpPr>
            <a:spLocks noGrp="1"/>
          </p:cNvSpPr>
          <p:nvPr>
            <p:ph type="ftr" sz="quarter" idx="11"/>
          </p:nvPr>
        </p:nvSpPr>
        <p:spPr/>
        <p:txBody>
          <a:bodyPr/>
          <a:lstStyle/>
          <a:p>
            <a:r>
              <a:rPr lang="en-CA"/>
              <a:t>Lupus Ontario Rev. 2021-03-20</a:t>
            </a:r>
          </a:p>
        </p:txBody>
      </p:sp>
      <p:sp>
        <p:nvSpPr>
          <p:cNvPr id="3" name="TextBox 2">
            <a:extLst>
              <a:ext uri="{FF2B5EF4-FFF2-40B4-BE49-F238E27FC236}">
                <a16:creationId xmlns:a16="http://schemas.microsoft.com/office/drawing/2014/main" id="{EA9EA104-8026-46C6-B1E4-05E10CCF32C9}"/>
              </a:ext>
            </a:extLst>
          </p:cNvPr>
          <p:cNvSpPr txBox="1"/>
          <p:nvPr/>
        </p:nvSpPr>
        <p:spPr>
          <a:xfrm>
            <a:off x="2057400" y="2758720"/>
            <a:ext cx="7162800" cy="646331"/>
          </a:xfrm>
          <a:prstGeom prst="rect">
            <a:avLst/>
          </a:prstGeom>
          <a:noFill/>
        </p:spPr>
        <p:txBody>
          <a:bodyPr wrap="square" lIns="91440" tIns="45720" rIns="91440" bIns="45720" rtlCol="0" anchor="t">
            <a:spAutoFit/>
          </a:bodyPr>
          <a:lstStyle/>
          <a:p>
            <a:r>
              <a:rPr lang="en-CA" sz="3600" dirty="0">
                <a:solidFill>
                  <a:schemeClr val="bg1"/>
                </a:solidFill>
              </a:rPr>
              <a:t>Thank you for attending!</a:t>
            </a:r>
            <a:r>
              <a:rPr lang="en-CA" sz="3600" dirty="0"/>
              <a:t> </a:t>
            </a:r>
          </a:p>
        </p:txBody>
      </p:sp>
      <p:pic>
        <p:nvPicPr>
          <p:cNvPr id="4" name="Picture 4" descr="Logo&#10;&#10;Description automatically generated">
            <a:extLst>
              <a:ext uri="{FF2B5EF4-FFF2-40B4-BE49-F238E27FC236}">
                <a16:creationId xmlns:a16="http://schemas.microsoft.com/office/drawing/2014/main" id="{55F60CF9-FF43-58FA-3C18-C638FA8EBAB1}"/>
              </a:ext>
            </a:extLst>
          </p:cNvPr>
          <p:cNvPicPr>
            <a:picLocks noChangeAspect="1"/>
          </p:cNvPicPr>
          <p:nvPr/>
        </p:nvPicPr>
        <p:blipFill>
          <a:blip r:embed="rId2"/>
          <a:stretch>
            <a:fillRect/>
          </a:stretch>
        </p:blipFill>
        <p:spPr>
          <a:xfrm>
            <a:off x="3475112" y="3852842"/>
            <a:ext cx="2183964" cy="2183964"/>
          </a:xfrm>
          <a:prstGeom prst="rect">
            <a:avLst/>
          </a:prstGeom>
        </p:spPr>
      </p:pic>
    </p:spTree>
    <p:extLst>
      <p:ext uri="{BB962C8B-B14F-4D97-AF65-F5344CB8AC3E}">
        <p14:creationId xmlns:p14="http://schemas.microsoft.com/office/powerpoint/2010/main" val="82238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1143000"/>
          </a:xfrm>
        </p:spPr>
        <p:txBody>
          <a:bodyPr/>
          <a:lstStyle/>
          <a:p>
            <a:r>
              <a:rPr lang="en-CA"/>
              <a:t>What We Do</a:t>
            </a:r>
          </a:p>
        </p:txBody>
      </p:sp>
      <p:pic>
        <p:nvPicPr>
          <p:cNvPr id="8" name="Content Placeholder 7" descr="Diagram&#10;&#10;Description automatically generated">
            <a:extLst>
              <a:ext uri="{FF2B5EF4-FFF2-40B4-BE49-F238E27FC236}">
                <a16:creationId xmlns:a16="http://schemas.microsoft.com/office/drawing/2014/main" id="{80BA6557-FE50-4016-B35E-3D66B34F459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0291" y="1093694"/>
            <a:ext cx="6195121" cy="4387112"/>
          </a:xfrm>
        </p:spPr>
      </p:pic>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944" y="41306"/>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279B344A-A06E-4CDE-8BAF-09B765D812E2}"/>
              </a:ext>
            </a:extLst>
          </p:cNvPr>
          <p:cNvSpPr txBox="1"/>
          <p:nvPr/>
        </p:nvSpPr>
        <p:spPr>
          <a:xfrm>
            <a:off x="143944" y="1093694"/>
            <a:ext cx="2133091" cy="4093428"/>
          </a:xfrm>
          <a:prstGeom prst="rect">
            <a:avLst/>
          </a:prstGeom>
          <a:noFill/>
        </p:spPr>
        <p:txBody>
          <a:bodyPr wrap="square" rtlCol="0">
            <a:spAutoFit/>
          </a:bodyPr>
          <a:lstStyle/>
          <a:p>
            <a:r>
              <a:rPr lang="en-CA" sz="3000" b="1" dirty="0">
                <a:solidFill>
                  <a:schemeClr val="bg1"/>
                </a:solidFill>
                <a:latin typeface="+mj-lt"/>
                <a:cs typeface="Arial" panose="020B0604020202020204" pitchFamily="34" charset="0"/>
              </a:rPr>
              <a:t>Our Mission</a:t>
            </a:r>
          </a:p>
          <a:p>
            <a:endParaRPr lang="en-CA" sz="1400" b="1" dirty="0">
              <a:solidFill>
                <a:schemeClr val="bg1"/>
              </a:solidFill>
              <a:latin typeface="Arial" panose="020B0604020202020204" pitchFamily="34" charset="0"/>
              <a:cs typeface="Arial" panose="020B0604020202020204" pitchFamily="34" charset="0"/>
            </a:endParaRPr>
          </a:p>
          <a:p>
            <a:r>
              <a:rPr lang="en-US" sz="1400" dirty="0">
                <a:solidFill>
                  <a:schemeClr val="bg1"/>
                </a:solidFill>
                <a:effectLst/>
                <a:ea typeface="Calibri" panose="020F0502020204030204" pitchFamily="34" charset="0"/>
                <a:cs typeface="Times New Roman" panose="02020603050405020304" pitchFamily="18" charset="0"/>
              </a:rPr>
              <a:t>Lupus Ontario’s mission is to provide vital support, education, awareness, advocacy and research through the fundraising efforts of our staff and volunteer community to help those with lupus live longer, healthier and better lives.</a:t>
            </a:r>
            <a:endParaRPr lang="en-CA" sz="1400" dirty="0">
              <a:solidFill>
                <a:schemeClr val="bg1"/>
              </a:solidFill>
              <a:effectLst/>
              <a:ea typeface="Calibri" panose="020F0502020204030204" pitchFamily="34" charset="0"/>
              <a:cs typeface="Times New Roman" panose="02020603050405020304" pitchFamily="18" charset="0"/>
            </a:endParaRPr>
          </a:p>
          <a:p>
            <a:r>
              <a:rPr lang="en-CA" dirty="0">
                <a:solidFill>
                  <a:schemeClr val="bg1"/>
                </a:solidFill>
              </a:rPr>
              <a:t> </a:t>
            </a:r>
          </a:p>
        </p:txBody>
      </p:sp>
      <p:sp>
        <p:nvSpPr>
          <p:cNvPr id="13" name="Rectangle 12">
            <a:extLst>
              <a:ext uri="{FF2B5EF4-FFF2-40B4-BE49-F238E27FC236}">
                <a16:creationId xmlns:a16="http://schemas.microsoft.com/office/drawing/2014/main" id="{4100F2B1-E209-44B4-B51F-E93A0C851CC4}"/>
              </a:ext>
            </a:extLst>
          </p:cNvPr>
          <p:cNvSpPr/>
          <p:nvPr/>
        </p:nvSpPr>
        <p:spPr>
          <a:xfrm>
            <a:off x="4984957" y="4114801"/>
            <a:ext cx="1559278" cy="493059"/>
          </a:xfrm>
          <a:prstGeom prst="rect">
            <a:avLst/>
          </a:prstGeom>
          <a:solidFill>
            <a:srgbClr val="606B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800" dirty="0">
                <a:solidFill>
                  <a:schemeClr val="bg1"/>
                </a:solidFill>
                <a:latin typeface="Verdana" panose="020B0604030504040204" pitchFamily="34" charset="0"/>
                <a:ea typeface="Verdana" panose="020B0604030504040204" pitchFamily="34" charset="0"/>
              </a:rPr>
              <a:t>ADVOCACY</a:t>
            </a:r>
            <a:r>
              <a:rPr lang="en-CA" dirty="0">
                <a:solidFill>
                  <a:schemeClr val="bg1"/>
                </a:solidFill>
              </a:rPr>
              <a:t> </a:t>
            </a:r>
          </a:p>
        </p:txBody>
      </p:sp>
      <p:cxnSp>
        <p:nvCxnSpPr>
          <p:cNvPr id="17" name="Straight Connector 16">
            <a:extLst>
              <a:ext uri="{FF2B5EF4-FFF2-40B4-BE49-F238E27FC236}">
                <a16:creationId xmlns:a16="http://schemas.microsoft.com/office/drawing/2014/main" id="{8C970D17-8F9A-4CA9-ACB1-34A65D831754}"/>
              </a:ext>
            </a:extLst>
          </p:cNvPr>
          <p:cNvCxnSpPr>
            <a:cxnSpLocks/>
          </p:cNvCxnSpPr>
          <p:nvPr/>
        </p:nvCxnSpPr>
        <p:spPr>
          <a:xfrm>
            <a:off x="5773561" y="3254188"/>
            <a:ext cx="0" cy="860613"/>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07145580"/>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6" descr="Sea of hands in the middle">
            <a:extLst>
              <a:ext uri="{FF2B5EF4-FFF2-40B4-BE49-F238E27FC236}">
                <a16:creationId xmlns:a16="http://schemas.microsoft.com/office/drawing/2014/main" id="{25573644-2114-476B-995B-66D49A0848E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674" r="3311" b="2"/>
          <a:stretch/>
        </p:blipFill>
        <p:spPr>
          <a:xfrm>
            <a:off x="20" y="1282"/>
            <a:ext cx="9143980" cy="6856718"/>
          </a:xfrm>
          <a:prstGeom prst="rect">
            <a:avLst/>
          </a:prstGeom>
        </p:spPr>
      </p:pic>
    </p:spTree>
    <p:extLst>
      <p:ext uri="{BB962C8B-B14F-4D97-AF65-F5344CB8AC3E}">
        <p14:creationId xmlns:p14="http://schemas.microsoft.com/office/powerpoint/2010/main" val="2304587318"/>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841"/>
            <a:ext cx="8229600" cy="1143000"/>
          </a:xfrm>
        </p:spPr>
        <p:txBody>
          <a:bodyPr/>
          <a:lstStyle/>
          <a:p>
            <a:r>
              <a:rPr lang="en-CA"/>
              <a:t>Executive Committee</a:t>
            </a:r>
          </a:p>
        </p:txBody>
      </p:sp>
      <p:sp>
        <p:nvSpPr>
          <p:cNvPr id="3" name="Content Placeholder 2"/>
          <p:cNvSpPr>
            <a:spLocks noGrp="1"/>
          </p:cNvSpPr>
          <p:nvPr>
            <p:ph idx="1"/>
          </p:nvPr>
        </p:nvSpPr>
        <p:spPr>
          <a:xfrm>
            <a:off x="2698376" y="1178841"/>
            <a:ext cx="6051757" cy="4680520"/>
          </a:xfrm>
        </p:spPr>
        <p:txBody>
          <a:bodyPr vert="horz" lIns="91440" tIns="45720" rIns="91440" bIns="45720" rtlCol="0" anchor="t">
            <a:normAutofit/>
          </a:bodyPr>
          <a:lstStyle/>
          <a:p>
            <a:pPr marL="0" indent="0">
              <a:buNone/>
              <a:defRPr/>
            </a:pPr>
            <a:r>
              <a:rPr lang="en-CA" dirty="0">
                <a:solidFill>
                  <a:schemeClr val="tx1"/>
                </a:solidFill>
                <a:ea typeface="+mn-lt"/>
                <a:cs typeface="+mn-lt"/>
              </a:rPr>
              <a:t>Established long-term strategic goals to support our Vision and Mission. Created an Advocacy Committee to achieve goals.</a:t>
            </a:r>
          </a:p>
          <a:p>
            <a:pPr>
              <a:buFont typeface="Arial"/>
              <a:buChar char="•"/>
              <a:defRPr/>
            </a:pPr>
            <a:r>
              <a:rPr lang="en-CA" dirty="0">
                <a:solidFill>
                  <a:schemeClr val="tx1"/>
                </a:solidFill>
                <a:ea typeface="+mn-lt"/>
                <a:cs typeface="+mn-lt"/>
              </a:rPr>
              <a:t>Improve medical care access in Ontario especially outside  major urban centres. This includes access to rheumatologists, other supporting specialists, treatment centres and medical facilities such as labs, clinics and hospitals.</a:t>
            </a:r>
            <a:endParaRPr lang="en-US" dirty="0">
              <a:solidFill>
                <a:schemeClr val="tx1"/>
              </a:solidFill>
              <a:ea typeface="+mn-lt"/>
              <a:cs typeface="+mn-lt"/>
            </a:endParaRPr>
          </a:p>
          <a:p>
            <a:pPr>
              <a:buFont typeface="Arial"/>
              <a:buChar char="•"/>
              <a:defRPr/>
            </a:pPr>
            <a:r>
              <a:rPr lang="en-CA" dirty="0">
                <a:solidFill>
                  <a:schemeClr val="tx1"/>
                </a:solidFill>
                <a:ea typeface="+mn-lt"/>
                <a:cs typeface="+mn-lt"/>
              </a:rPr>
              <a:t>Improve access to medications/treatments especially new biologics that are being developed. </a:t>
            </a:r>
            <a:endParaRPr lang="en-US" dirty="0">
              <a:solidFill>
                <a:schemeClr val="tx1"/>
              </a:solidFill>
              <a:ea typeface="+mn-lt"/>
              <a:cs typeface="+mn-lt"/>
            </a:endParaRPr>
          </a:p>
          <a:p>
            <a:pPr>
              <a:buFont typeface="Arial"/>
              <a:buChar char="•"/>
              <a:defRPr/>
            </a:pPr>
            <a:r>
              <a:rPr lang="en-CA" dirty="0">
                <a:solidFill>
                  <a:schemeClr val="tx1"/>
                </a:solidFill>
                <a:ea typeface="+mn-lt"/>
                <a:cs typeface="+mn-lt"/>
              </a:rPr>
              <a:t>Support research initiatives in lupus areas that are currently not being explored, such as CNS.</a:t>
            </a:r>
            <a:endParaRPr lang="en-US" dirty="0">
              <a:solidFill>
                <a:schemeClr val="tx1"/>
              </a:solidFill>
              <a:ea typeface="+mn-lt"/>
              <a:cs typeface="+mn-lt"/>
            </a:endParaRPr>
          </a:p>
          <a:p>
            <a:pPr marL="0" indent="0">
              <a:buNone/>
              <a:defRPr/>
            </a:pPr>
            <a:endParaRPr lang="en-CA"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92" y="35841"/>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65F74BC-A451-464A-A853-3076A7F30512}"/>
              </a:ext>
            </a:extLst>
          </p:cNvPr>
          <p:cNvSpPr txBox="1"/>
          <p:nvPr/>
        </p:nvSpPr>
        <p:spPr>
          <a:xfrm>
            <a:off x="180058" y="1075765"/>
            <a:ext cx="2330314" cy="954107"/>
          </a:xfrm>
          <a:prstGeom prst="rect">
            <a:avLst/>
          </a:prstGeom>
          <a:noFill/>
        </p:spPr>
        <p:txBody>
          <a:bodyPr wrap="square" rtlCol="0">
            <a:spAutoFit/>
          </a:bodyPr>
          <a:lstStyle/>
          <a:p>
            <a:r>
              <a:rPr lang="en-CA" sz="2800" b="1" i="0" u="none" strike="noStrike" dirty="0">
                <a:solidFill>
                  <a:schemeClr val="bg1"/>
                </a:solidFill>
                <a:effectLst/>
                <a:latin typeface="+mj-lt"/>
              </a:rPr>
              <a:t>Executive Committee</a:t>
            </a:r>
            <a:r>
              <a:rPr lang="en-CA" b="0" i="0" dirty="0">
                <a:solidFill>
                  <a:srgbClr val="000000"/>
                </a:solidFill>
                <a:effectLst/>
                <a:latin typeface="Calibri" panose="020F0502020204030204" pitchFamily="34" charset="0"/>
              </a:rPr>
              <a:t>​</a:t>
            </a:r>
            <a:endParaRPr lang="en-CA" dirty="0"/>
          </a:p>
        </p:txBody>
      </p:sp>
      <p:sp>
        <p:nvSpPr>
          <p:cNvPr id="8" name="Rectangle 7">
            <a:extLst>
              <a:ext uri="{FF2B5EF4-FFF2-40B4-BE49-F238E27FC236}">
                <a16:creationId xmlns:a16="http://schemas.microsoft.com/office/drawing/2014/main" id="{5F7CBD60-B067-4F4D-9F11-E96C029F7399}"/>
              </a:ext>
            </a:extLst>
          </p:cNvPr>
          <p:cNvSpPr/>
          <p:nvPr/>
        </p:nvSpPr>
        <p:spPr>
          <a:xfrm>
            <a:off x="0" y="2526860"/>
            <a:ext cx="2581835" cy="3569139"/>
          </a:xfrm>
          <a:prstGeom prst="rect">
            <a:avLst/>
          </a:prstGeom>
          <a:blipFill dpi="0" rotWithShape="1">
            <a:blip r:embed="rId4">
              <a:extLst>
                <a:ext uri="{BEBA8EAE-BF5A-486C-A8C5-ECC9F3942E4B}">
                  <a14:imgProps xmlns:a14="http://schemas.microsoft.com/office/drawing/2010/main">
                    <a14:imgLayer r:embed="rId5">
                      <a14:imgEffect>
                        <a14:sharpenSoften amount="-2000"/>
                      </a14:imgEffect>
                    </a14:imgLayer>
                  </a14:imgProps>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CA"/>
          </a:p>
        </p:txBody>
      </p:sp>
    </p:spTree>
    <p:extLst>
      <p:ext uri="{BB962C8B-B14F-4D97-AF65-F5344CB8AC3E}">
        <p14:creationId xmlns:p14="http://schemas.microsoft.com/office/powerpoint/2010/main" val="130169563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24" y="835967"/>
            <a:ext cx="8229600" cy="1143000"/>
          </a:xfrm>
        </p:spPr>
        <p:txBody>
          <a:bodyPr/>
          <a:lstStyle/>
          <a:p>
            <a:r>
              <a:rPr lang="en-CA" b="1" dirty="0"/>
              <a:t>Advocacy</a:t>
            </a:r>
          </a:p>
        </p:txBody>
      </p:sp>
      <p:sp>
        <p:nvSpPr>
          <p:cNvPr id="3" name="Content Placeholder 2"/>
          <p:cNvSpPr>
            <a:spLocks noGrp="1"/>
          </p:cNvSpPr>
          <p:nvPr>
            <p:ph idx="1"/>
          </p:nvPr>
        </p:nvSpPr>
        <p:spPr>
          <a:xfrm>
            <a:off x="2635624" y="1407471"/>
            <a:ext cx="6195192" cy="4948875"/>
          </a:xfrm>
        </p:spPr>
        <p:txBody>
          <a:bodyPr vert="horz" lIns="91440" tIns="45720" rIns="91440" bIns="45720" rtlCol="0" anchor="t">
            <a:normAutofit/>
          </a:bodyPr>
          <a:lstStyle/>
          <a:p>
            <a:pPr>
              <a:defRPr/>
            </a:pPr>
            <a:r>
              <a:rPr lang="en-US" sz="1700" dirty="0">
                <a:solidFill>
                  <a:schemeClr val="tx1"/>
                </a:solidFill>
                <a:ea typeface="+mn-lt"/>
                <a:cs typeface="+mn-lt"/>
              </a:rPr>
              <a:t>Following the Government declaration of May 10 as Lupus Awareness Day in the Province of Ontario, the Advocacy Committee has been focused on building relationships with other organizations who are working to improve the lives of patients with inflammatory arthritis conditions.   </a:t>
            </a:r>
            <a:endParaRPr lang="en-US" sz="1700" dirty="0">
              <a:solidFill>
                <a:schemeClr val="tx1"/>
              </a:solidFill>
              <a:ea typeface="Open sans"/>
              <a:cs typeface="Open sans"/>
            </a:endParaRPr>
          </a:p>
          <a:p>
            <a:pPr>
              <a:defRPr/>
            </a:pPr>
            <a:endParaRPr lang="en-US" sz="1700" dirty="0">
              <a:solidFill>
                <a:schemeClr val="tx1"/>
              </a:solidFill>
              <a:ea typeface="Open sans"/>
              <a:cs typeface="Open sans"/>
            </a:endParaRPr>
          </a:p>
          <a:p>
            <a:pPr>
              <a:defRPr/>
            </a:pPr>
            <a:r>
              <a:rPr lang="en-US" sz="1700" dirty="0">
                <a:solidFill>
                  <a:schemeClr val="tx1"/>
                </a:solidFill>
                <a:ea typeface="+mn-lt"/>
                <a:cs typeface="+mn-lt"/>
              </a:rPr>
              <a:t>This will give us a stronger voice when we petition the government and other institutions for better supports and services for the lupus community. </a:t>
            </a:r>
            <a:r>
              <a:rPr lang="en-US" dirty="0">
                <a:solidFill>
                  <a:schemeClr val="tx1"/>
                </a:solidFill>
                <a:ea typeface="+mn-lt"/>
                <a:cs typeface="+mn-lt"/>
              </a:rPr>
              <a:t> </a:t>
            </a:r>
            <a:endParaRPr lang="en-US">
              <a:solidFill>
                <a:schemeClr val="tx1"/>
              </a:solidFill>
            </a:endParaRPr>
          </a:p>
          <a:p>
            <a:pPr>
              <a:defRPr/>
            </a:pPr>
            <a:endParaRPr lang="en-CA" sz="2000" dirty="0">
              <a:cs typeface="Calibri"/>
            </a:endParaRPr>
          </a:p>
          <a:p>
            <a:pPr>
              <a:defRPr/>
            </a:pPr>
            <a:endParaRPr lang="en-CA" sz="2000" b="1" dirty="0">
              <a:cs typeface="Calibri"/>
            </a:endParaRPr>
          </a:p>
          <a:p>
            <a:pPr marL="1200150" lvl="1" indent="-457200">
              <a:buFont typeface="Arial"/>
              <a:buChar char="•"/>
              <a:defRPr/>
            </a:pPr>
            <a:endParaRPr lang="en-CA" sz="2000" dirty="0">
              <a:cs typeface="Calibri"/>
            </a:endParaRPr>
          </a:p>
          <a:p>
            <a:pPr marL="1200150" lvl="1" indent="-457200">
              <a:buFont typeface="Arial"/>
              <a:buChar char="•"/>
              <a:defRPr/>
            </a:pPr>
            <a:endParaRPr lang="en-CA" sz="2000" dirty="0">
              <a:cs typeface="Calibri"/>
            </a:endParaRPr>
          </a:p>
          <a:p>
            <a:pPr>
              <a:buFont typeface="Arial"/>
            </a:pPr>
            <a:endParaRPr lang="en-CA" sz="2000" dirty="0">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524" y="15295"/>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55A00913-FB4E-4557-9FCB-6327B01ECB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45234"/>
            <a:ext cx="2590800" cy="2568695"/>
          </a:xfrm>
          <a:prstGeom prst="rect">
            <a:avLst/>
          </a:prstGeom>
        </p:spPr>
      </p:pic>
    </p:spTree>
    <p:extLst>
      <p:ext uri="{BB962C8B-B14F-4D97-AF65-F5344CB8AC3E}">
        <p14:creationId xmlns:p14="http://schemas.microsoft.com/office/powerpoint/2010/main" val="763074185"/>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7389"/>
            <a:ext cx="2607640" cy="680600"/>
          </a:xfrm>
        </p:spPr>
        <p:txBody>
          <a:bodyPr>
            <a:noAutofit/>
          </a:bodyPr>
          <a:lstStyle/>
          <a:p>
            <a:r>
              <a:rPr lang="en-CA" b="1" dirty="0"/>
              <a:t>Support Services</a:t>
            </a:r>
          </a:p>
        </p:txBody>
      </p:sp>
      <p:sp>
        <p:nvSpPr>
          <p:cNvPr id="3" name="Content Placeholder 2"/>
          <p:cNvSpPr>
            <a:spLocks noGrp="1"/>
          </p:cNvSpPr>
          <p:nvPr>
            <p:ph idx="1"/>
          </p:nvPr>
        </p:nvSpPr>
        <p:spPr>
          <a:xfrm>
            <a:off x="2607640" y="788173"/>
            <a:ext cx="6186736" cy="5496083"/>
          </a:xfrm>
        </p:spPr>
        <p:txBody>
          <a:bodyPr vert="horz" lIns="91440" tIns="45720" rIns="91440" bIns="45720" rtlCol="0" anchor="t">
            <a:normAutofit/>
          </a:bodyPr>
          <a:lstStyle/>
          <a:p>
            <a:pPr marL="0" indent="0">
              <a:buNone/>
              <a:defRPr/>
            </a:pPr>
            <a:r>
              <a:rPr lang="en-CA" sz="1800" b="1" dirty="0">
                <a:solidFill>
                  <a:schemeClr val="tx1"/>
                </a:solidFill>
              </a:rPr>
              <a:t>Lupus Ontario made a difference in the lives of patients:</a:t>
            </a:r>
            <a:endParaRPr lang="en-US" sz="1800" b="1" dirty="0">
              <a:solidFill>
                <a:schemeClr val="tx1"/>
              </a:solidFill>
              <a:cs typeface="Calibri"/>
            </a:endParaRPr>
          </a:p>
          <a:p>
            <a:pPr>
              <a:buFont typeface="Arial"/>
              <a:buChar char="•"/>
              <a:defRPr/>
            </a:pPr>
            <a:endParaRPr lang="en-CA" sz="1800" dirty="0">
              <a:solidFill>
                <a:schemeClr val="tx1"/>
              </a:solidFill>
              <a:cs typeface="Calibri"/>
            </a:endParaRPr>
          </a:p>
          <a:p>
            <a:pPr lvl="1">
              <a:buFont typeface="Arial"/>
              <a:buChar char="•"/>
              <a:defRPr/>
            </a:pPr>
            <a:r>
              <a:rPr lang="en-CA" sz="1800" dirty="0">
                <a:solidFill>
                  <a:schemeClr val="tx1"/>
                </a:solidFill>
              </a:rPr>
              <a:t>We have seen growth in our on-line ZOOM support group meetings.  These meetings allow members the opportunity to meet with other lupus patients to share concerns and to receive education. Our support groups have grown from one active prior to the pandemic to four at the present time.  We have set up a separate email for Support requests: </a:t>
            </a:r>
            <a:r>
              <a:rPr lang="en-CA" sz="1800" dirty="0">
                <a:solidFill>
                  <a:schemeClr val="tx1"/>
                </a:solidFill>
                <a:hlinkClick r:id="rId3">
                  <a:extLst>
                    <a:ext uri="{A12FA001-AC4F-418D-AE19-62706E023703}">
                      <ahyp:hlinkClr xmlns:ahyp="http://schemas.microsoft.com/office/drawing/2018/hyperlinkcolor" val="tx"/>
                    </a:ext>
                  </a:extLst>
                </a:hlinkClick>
              </a:rPr>
              <a:t>support@lupusontario.org</a:t>
            </a:r>
            <a:r>
              <a:rPr lang="en-CA" sz="1800" dirty="0">
                <a:solidFill>
                  <a:schemeClr val="tx1"/>
                </a:solidFill>
              </a:rPr>
              <a:t>.</a:t>
            </a:r>
            <a:endParaRPr lang="en-CA" sz="1800" dirty="0">
              <a:solidFill>
                <a:schemeClr val="tx1"/>
              </a:solidFill>
              <a:cs typeface="Calibri"/>
            </a:endParaRPr>
          </a:p>
          <a:p>
            <a:pPr lvl="1">
              <a:buFont typeface="Arial"/>
              <a:buChar char="•"/>
              <a:defRPr/>
            </a:pPr>
            <a:endParaRPr lang="en-CA" sz="1800" dirty="0">
              <a:solidFill>
                <a:schemeClr val="tx1"/>
              </a:solidFill>
              <a:cs typeface="Calibri"/>
            </a:endParaRPr>
          </a:p>
          <a:p>
            <a:pPr lvl="1">
              <a:buFont typeface="Arial"/>
              <a:buChar char="•"/>
              <a:defRPr/>
            </a:pPr>
            <a:r>
              <a:rPr lang="en-CA" sz="1800" dirty="0">
                <a:solidFill>
                  <a:schemeClr val="tx1"/>
                </a:solidFill>
              </a:rPr>
              <a:t>Counselled on average 7 newly diagnosed patients per month as well as response to daily emails requiring general information and support </a:t>
            </a:r>
            <a:endParaRPr lang="en-CA" sz="1800" dirty="0">
              <a:solidFill>
                <a:schemeClr val="tx1"/>
              </a:solidFill>
              <a:cs typeface="Calibri"/>
            </a:endParaRPr>
          </a:p>
        </p:txBody>
      </p:sp>
      <p:sp>
        <p:nvSpPr>
          <p:cNvPr id="4" name="Footer Placeholder 3"/>
          <p:cNvSpPr>
            <a:spLocks noGrp="1"/>
          </p:cNvSpPr>
          <p:nvPr>
            <p:ph type="ftr" sz="quarter" idx="11"/>
          </p:nvPr>
        </p:nvSpPr>
        <p:spPr>
          <a:xfrm>
            <a:off x="1043608" y="6356350"/>
            <a:ext cx="7344816" cy="365125"/>
          </a:xfrm>
        </p:spPr>
        <p:txBody>
          <a:bodyPr/>
          <a:lstStyle/>
          <a:p>
            <a:r>
              <a:rPr lang="en-CA"/>
              <a:t>Lupus Ontario Rev. 2021-03-20</a:t>
            </a:r>
          </a:p>
        </p:txBody>
      </p:sp>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085" y="0"/>
            <a:ext cx="1512168" cy="68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a:extLst>
              <a:ext uri="{FF2B5EF4-FFF2-40B4-BE49-F238E27FC236}">
                <a16:creationId xmlns:a16="http://schemas.microsoft.com/office/drawing/2014/main" id="{5A0E8525-25EA-4FD6-AC0A-914E53643C26}"/>
              </a:ext>
            </a:extLst>
          </p:cNvPr>
          <p:cNvCxnSpPr/>
          <p:nvPr/>
        </p:nvCxnSpPr>
        <p:spPr>
          <a:xfrm>
            <a:off x="-1348882" y="-1033467"/>
            <a:ext cx="91440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3077438"/>
      </p:ext>
    </p:extLst>
  </p:cSld>
  <p:clrMapOvr>
    <a:masterClrMapping/>
  </p:clrMapOvr>
  <p:transition spd="med">
    <p:pull/>
  </p:transition>
</p:sld>
</file>

<file path=ppt/theme/theme1.xml><?xml version="1.0" encoding="utf-8"?>
<a:theme xmlns:a="http://schemas.openxmlformats.org/drawingml/2006/main" name="Frame">
  <a:themeElements>
    <a:clrScheme name="Custom 1">
      <a:dk1>
        <a:srgbClr val="000000"/>
      </a:dk1>
      <a:lt1>
        <a:srgbClr val="FFFFFF"/>
      </a:lt1>
      <a:dk2>
        <a:srgbClr val="545454"/>
      </a:dk2>
      <a:lt2>
        <a:srgbClr val="BFBFBF"/>
      </a:lt2>
      <a:accent1>
        <a:srgbClr val="7030A0"/>
      </a:accent1>
      <a:accent2>
        <a:srgbClr val="652A7B"/>
      </a:accent2>
      <a:accent3>
        <a:srgbClr val="CA98DC"/>
      </a:accent3>
      <a:accent4>
        <a:srgbClr val="B46DCD"/>
      </a:accent4>
      <a:accent5>
        <a:srgbClr val="A5A5A5"/>
      </a:accent5>
      <a:accent6>
        <a:srgbClr val="7F7F7F"/>
      </a:accent6>
      <a:hlink>
        <a:srgbClr val="7F7F7F"/>
      </a:hlink>
      <a:folHlink>
        <a:srgbClr val="BB8A00"/>
      </a:folHlink>
    </a:clrScheme>
    <a:fontScheme name="Custom 1">
      <a:majorFont>
        <a:latin typeface="Open sans"/>
        <a:ea typeface=""/>
        <a:cs typeface=""/>
      </a:majorFont>
      <a:minorFont>
        <a:latin typeface="Open sans"/>
        <a:ea typeface=""/>
        <a:cs typeface=""/>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e0e3246-45b5-4fc2-b765-216602caa830">
      <UserInfo>
        <DisplayName>Brynn Clark</DisplayName>
        <AccountId>84</AccountId>
        <AccountType/>
      </UserInfo>
      <UserInfo>
        <DisplayName>Hajra Batool</DisplayName>
        <AccountId>215</AccountId>
        <AccountType/>
      </UserInfo>
      <UserInfo>
        <DisplayName>Brent Leonard</DisplayName>
        <AccountId>225</AccountId>
        <AccountType/>
      </UserInfo>
      <UserInfo>
        <DisplayName>Linda Keill</DisplayName>
        <AccountId>12</AccountId>
        <AccountType/>
      </UserInfo>
      <UserInfo>
        <DisplayName>Karen Furlotte</DisplayName>
        <AccountId>11</AccountId>
        <AccountType/>
      </UserInfo>
      <UserInfo>
        <DisplayName>Martina Whittick</DisplayName>
        <AccountId>134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6781CFCE30F744FB60DFB05BD690016" ma:contentTypeVersion="13" ma:contentTypeDescription="Create a new document." ma:contentTypeScope="" ma:versionID="d6b60b70375c0da9e2fe0f6b6618156e">
  <xsd:schema xmlns:xsd="http://www.w3.org/2001/XMLSchema" xmlns:xs="http://www.w3.org/2001/XMLSchema" xmlns:p="http://schemas.microsoft.com/office/2006/metadata/properties" xmlns:ns2="be0e3246-45b5-4fc2-b765-216602caa830" xmlns:ns3="d4967b06-d188-4454-b436-ce528198f0b3" targetNamespace="http://schemas.microsoft.com/office/2006/metadata/properties" ma:root="true" ma:fieldsID="9390fc83bdd6d59dafbac11297e001e4" ns2:_="" ns3:_="">
    <xsd:import namespace="be0e3246-45b5-4fc2-b765-216602caa830"/>
    <xsd:import namespace="d4967b06-d188-4454-b436-ce528198f0b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0e3246-45b5-4fc2-b765-216602caa83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4967b06-d188-4454-b436-ce528198f0b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B172BD-F80B-423D-9B72-4B837BF117EE}">
  <ds:schemaRefs>
    <ds:schemaRef ds:uri="be0e3246-45b5-4fc2-b765-216602caa830"/>
    <ds:schemaRef ds:uri="d4967b06-d188-4454-b436-ce528198f0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050A30B-6457-4393-8DC5-3F08AA233923}">
  <ds:schemaRefs>
    <ds:schemaRef ds:uri="http://schemas.microsoft.com/sharepoint/v3/contenttype/forms"/>
  </ds:schemaRefs>
</ds:datastoreItem>
</file>

<file path=customXml/itemProps3.xml><?xml version="1.0" encoding="utf-8"?>
<ds:datastoreItem xmlns:ds="http://schemas.openxmlformats.org/officeDocument/2006/customXml" ds:itemID="{FC006B80-B366-4A77-8ACA-C053E11B44E7}">
  <ds:schemaRefs>
    <ds:schemaRef ds:uri="be0e3246-45b5-4fc2-b765-216602caa830"/>
    <ds:schemaRef ds:uri="d4967b06-d188-4454-b436-ce528198f0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TM03457475[[fn=Frame]]</Template>
  <TotalTime>580</TotalTime>
  <Words>2681</Words>
  <Application>Microsoft Office PowerPoint</Application>
  <PresentationFormat>On-screen Show (4:3)</PresentationFormat>
  <Paragraphs>511</Paragraphs>
  <Slides>46</Slides>
  <Notes>39</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54" baseType="lpstr">
      <vt:lpstr>Arial</vt:lpstr>
      <vt:lpstr>Arial,Sans-Serif</vt:lpstr>
      <vt:lpstr>Calibri</vt:lpstr>
      <vt:lpstr>Open sans</vt:lpstr>
      <vt:lpstr>Verdana</vt:lpstr>
      <vt:lpstr>Wingdings 2</vt:lpstr>
      <vt:lpstr>Frame</vt:lpstr>
      <vt:lpstr>Worksheet</vt:lpstr>
      <vt:lpstr>PowerPoint Presentation</vt:lpstr>
      <vt:lpstr>Annual General Meeting March 26, 2022</vt:lpstr>
      <vt:lpstr>Agenda</vt:lpstr>
      <vt:lpstr>2021 Review &amp; Annual General Meeting</vt:lpstr>
      <vt:lpstr>What We Do</vt:lpstr>
      <vt:lpstr>PowerPoint Presentation</vt:lpstr>
      <vt:lpstr>Executive Committee</vt:lpstr>
      <vt:lpstr>Advocacy</vt:lpstr>
      <vt:lpstr>Support Services</vt:lpstr>
      <vt:lpstr>Education</vt:lpstr>
      <vt:lpstr>Public Awareness</vt:lpstr>
      <vt:lpstr>Governance</vt:lpstr>
      <vt:lpstr>Fund Development</vt:lpstr>
      <vt:lpstr>PowerPoint Presentation</vt:lpstr>
      <vt:lpstr>Geoff Carr Fellowship </vt:lpstr>
      <vt:lpstr>Lupus Ontario Anne Matheson  Biobank</vt:lpstr>
      <vt:lpstr>Clinic  Funding  Ottawa London Hamilton Toronto Western SickKids Mount Sinai </vt:lpstr>
      <vt:lpstr>PowerPoint Presentation</vt:lpstr>
      <vt:lpstr>Financial  Results - Summary</vt:lpstr>
      <vt:lpstr>Financial Results - Receipts</vt:lpstr>
      <vt:lpstr>Financial Results - Expenses</vt:lpstr>
      <vt:lpstr>PowerPoint Presentation</vt:lpstr>
      <vt:lpstr>Looking  Forward - Virtual Office</vt:lpstr>
      <vt:lpstr>Looking  Forward - 2022 Events</vt:lpstr>
      <vt:lpstr>2021 – 2022 Initiatives  </vt:lpstr>
      <vt:lpstr>2021 - 2022 Initiatives</vt:lpstr>
      <vt:lpstr>2021 – 2022 Initiatives   </vt:lpstr>
      <vt:lpstr>Thank You to  Our Volunteers</vt:lpstr>
      <vt:lpstr>Volunteers</vt:lpstr>
      <vt:lpstr>Volunteers</vt:lpstr>
      <vt:lpstr>Volunteers</vt:lpstr>
      <vt:lpstr>2021 Walk for Lupus Organizers</vt:lpstr>
      <vt:lpstr>Board of Directors 2020 - 2021</vt:lpstr>
      <vt:lpstr>Thank You to our Office Staff</vt:lpstr>
      <vt:lpstr>The Board for 2021-2022 </vt:lpstr>
      <vt:lpstr>Meet Your New Board Member, Lisa Bilodeau</vt:lpstr>
      <vt:lpstr>Board of Directors Slate</vt:lpstr>
      <vt:lpstr>Donna Chu Award</vt:lpstr>
      <vt:lpstr>Donna Chu Award</vt:lpstr>
      <vt:lpstr>Donna Chu Award</vt:lpstr>
      <vt:lpstr>Lupus Research Update Dr. Murray Urowitz</vt:lpstr>
      <vt:lpstr>Questions  &amp; Answer  Session   -With Dr. Urowitz</vt:lpstr>
      <vt:lpstr>Dr. Urowitz Tribute </vt:lpstr>
      <vt:lpstr>PowerPoint Presentation</vt:lpstr>
      <vt:lpstr>Questions &amp; Comments for the Board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General Meeting March 20, 2021</dc:title>
  <dc:creator>Jeremy Houston</dc:creator>
  <cp:lastModifiedBy>hajra shah</cp:lastModifiedBy>
  <cp:revision>755</cp:revision>
  <dcterms:created xsi:type="dcterms:W3CDTF">2021-03-15T20:09:07Z</dcterms:created>
  <dcterms:modified xsi:type="dcterms:W3CDTF">2022-03-28T16:08:35Z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0x01010016781CFCE30F744FB60DFB05BD690016</vt:lpwstr>
  </property>
</Properties>
</file>